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4" r:id="rId8"/>
    <p:sldId id="258" r:id="rId9"/>
    <p:sldId id="275" r:id="rId10"/>
    <p:sldId id="273" r:id="rId11"/>
    <p:sldId id="272" r:id="rId12"/>
    <p:sldId id="265" r:id="rId13"/>
    <p:sldId id="266" r:id="rId14"/>
    <p:sldId id="267" r:id="rId15"/>
    <p:sldId id="276" r:id="rId16"/>
    <p:sldId id="274" r:id="rId17"/>
    <p:sldId id="268" r:id="rId18"/>
    <p:sldId id="277" r:id="rId19"/>
    <p:sldId id="279" r:id="rId20"/>
    <p:sldId id="281" r:id="rId21"/>
    <p:sldId id="278" r:id="rId22"/>
    <p:sldId id="282" r:id="rId23"/>
    <p:sldId id="284" r:id="rId24"/>
    <p:sldId id="285" r:id="rId25"/>
    <p:sldId id="288" r:id="rId26"/>
    <p:sldId id="270" r:id="rId27"/>
    <p:sldId id="289" r:id="rId28"/>
    <p:sldId id="271" r:id="rId29"/>
    <p:sldId id="286"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85B9"/>
    <a:srgbClr val="F75D83"/>
    <a:srgbClr val="FDD6E0"/>
    <a:srgbClr val="ADD7E1"/>
    <a:srgbClr val="D6EBF0"/>
    <a:srgbClr val="EBF5F7"/>
    <a:srgbClr val="FBAE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llanmörkt format 1 - Dekorfär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19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94A14-0486-4332-A5A6-3BC1C0796E6F}" type="doc">
      <dgm:prSet loTypeId="urn:microsoft.com/office/officeart/2005/8/layout/chart3" loCatId="cycle" qsTypeId="urn:microsoft.com/office/officeart/2005/8/quickstyle/simple1" qsCatId="simple" csTypeId="urn:microsoft.com/office/officeart/2005/8/colors/accent1_2" csCatId="accent1" phldr="1"/>
      <dgm:spPr/>
    </dgm:pt>
    <dgm:pt modelId="{22951D73-FB95-4014-B112-14839CC3E432}">
      <dgm:prSet phldrT="[Text]"/>
      <dgm:spPr>
        <a:solidFill>
          <a:srgbClr val="F75D83"/>
        </a:solidFill>
      </dgm:spPr>
      <dgm:t>
        <a:bodyPr/>
        <a:lstStyle/>
        <a:p>
          <a:r>
            <a:rPr lang="sv-SE" dirty="0"/>
            <a:t>League</a:t>
          </a:r>
        </a:p>
      </dgm:t>
    </dgm:pt>
    <dgm:pt modelId="{2D11A06C-CDD7-4EA5-9046-A9CEF90F778E}" type="parTrans" cxnId="{4EE34770-C009-4BA8-80CD-C03D3F8F1C88}">
      <dgm:prSet/>
      <dgm:spPr/>
      <dgm:t>
        <a:bodyPr/>
        <a:lstStyle/>
        <a:p>
          <a:endParaRPr lang="sv-SE"/>
        </a:p>
      </dgm:t>
    </dgm:pt>
    <dgm:pt modelId="{056DD53C-FCBC-4167-AA7A-F6E3B8D93EBE}" type="sibTrans" cxnId="{4EE34770-C009-4BA8-80CD-C03D3F8F1C88}">
      <dgm:prSet/>
      <dgm:spPr/>
      <dgm:t>
        <a:bodyPr/>
        <a:lstStyle/>
        <a:p>
          <a:endParaRPr lang="sv-SE"/>
        </a:p>
      </dgm:t>
    </dgm:pt>
    <dgm:pt modelId="{884B8476-C84E-479F-986C-BE9B3D1DC87F}">
      <dgm:prSet phldrT="[Text]"/>
      <dgm:spPr>
        <a:solidFill>
          <a:srgbClr val="FDD6E0"/>
        </a:solidFill>
      </dgm:spPr>
      <dgm:t>
        <a:bodyPr/>
        <a:lstStyle/>
        <a:p>
          <a:r>
            <a:rPr lang="sv-SE" dirty="0"/>
            <a:t>FX</a:t>
          </a:r>
        </a:p>
      </dgm:t>
    </dgm:pt>
    <dgm:pt modelId="{CD94D845-DF9D-45F4-8EB8-5E41380A148E}" type="parTrans" cxnId="{53708379-A44D-4ADE-982D-72335FEB60E2}">
      <dgm:prSet/>
      <dgm:spPr/>
      <dgm:t>
        <a:bodyPr/>
        <a:lstStyle/>
        <a:p>
          <a:endParaRPr lang="sv-SE"/>
        </a:p>
      </dgm:t>
    </dgm:pt>
    <dgm:pt modelId="{DB71578F-1E73-4C61-AB0A-AF950C7D79DF}" type="sibTrans" cxnId="{53708379-A44D-4ADE-982D-72335FEB60E2}">
      <dgm:prSet/>
      <dgm:spPr/>
      <dgm:t>
        <a:bodyPr/>
        <a:lstStyle/>
        <a:p>
          <a:endParaRPr lang="sv-SE"/>
        </a:p>
      </dgm:t>
    </dgm:pt>
    <dgm:pt modelId="{9BECD569-173F-468F-97C9-84CF0301BD8F}">
      <dgm:prSet phldrT="[Text]"/>
      <dgm:spPr>
        <a:solidFill>
          <a:srgbClr val="6685B9"/>
        </a:solidFill>
      </dgm:spPr>
      <dgm:t>
        <a:bodyPr/>
        <a:lstStyle/>
        <a:p>
          <a:r>
            <a:rPr lang="sv-SE" dirty="0" err="1"/>
            <a:t>App</a:t>
          </a:r>
          <a:endParaRPr lang="sv-SE" dirty="0"/>
        </a:p>
      </dgm:t>
    </dgm:pt>
    <dgm:pt modelId="{59DC2B51-D6BB-4DBF-89A4-647C2A8D55C6}" type="parTrans" cxnId="{94170B5D-ED5A-441E-8B9C-BB592AFADF91}">
      <dgm:prSet/>
      <dgm:spPr/>
      <dgm:t>
        <a:bodyPr/>
        <a:lstStyle/>
        <a:p>
          <a:endParaRPr lang="sv-SE"/>
        </a:p>
      </dgm:t>
    </dgm:pt>
    <dgm:pt modelId="{68E01EA7-17F9-420D-9E5F-7B7340613FFE}" type="sibTrans" cxnId="{94170B5D-ED5A-441E-8B9C-BB592AFADF91}">
      <dgm:prSet/>
      <dgm:spPr/>
      <dgm:t>
        <a:bodyPr/>
        <a:lstStyle/>
        <a:p>
          <a:endParaRPr lang="sv-SE"/>
        </a:p>
      </dgm:t>
    </dgm:pt>
    <dgm:pt modelId="{63510F6A-E319-4C36-A2CC-4536AD69EB20}" type="pres">
      <dgm:prSet presAssocID="{11394A14-0486-4332-A5A6-3BC1C0796E6F}" presName="compositeShape" presStyleCnt="0">
        <dgm:presLayoutVars>
          <dgm:chMax val="7"/>
          <dgm:dir/>
          <dgm:resizeHandles val="exact"/>
        </dgm:presLayoutVars>
      </dgm:prSet>
      <dgm:spPr/>
    </dgm:pt>
    <dgm:pt modelId="{9AE4BE5C-AF7E-4814-99BE-83D8BF688F09}" type="pres">
      <dgm:prSet presAssocID="{11394A14-0486-4332-A5A6-3BC1C0796E6F}" presName="wedge1" presStyleLbl="node1" presStyleIdx="0" presStyleCnt="3" custLinFactNeighborX="-2577" custLinFactNeighborY="3262"/>
      <dgm:spPr/>
    </dgm:pt>
    <dgm:pt modelId="{CCD9D291-2791-4764-B9C6-900FB331D3CF}" type="pres">
      <dgm:prSet presAssocID="{11394A14-0486-4332-A5A6-3BC1C0796E6F}" presName="wedge1Tx" presStyleLbl="node1" presStyleIdx="0" presStyleCnt="3">
        <dgm:presLayoutVars>
          <dgm:chMax val="0"/>
          <dgm:chPref val="0"/>
          <dgm:bulletEnabled val="1"/>
        </dgm:presLayoutVars>
      </dgm:prSet>
      <dgm:spPr/>
    </dgm:pt>
    <dgm:pt modelId="{8CBA7DDF-C5B8-41B6-A84E-BDBFC94D1B0E}" type="pres">
      <dgm:prSet presAssocID="{11394A14-0486-4332-A5A6-3BC1C0796E6F}" presName="wedge2" presStyleLbl="node1" presStyleIdx="1" presStyleCnt="3" custAng="0" custLinFactNeighborX="1723" custLinFactNeighborY="1721"/>
      <dgm:spPr/>
    </dgm:pt>
    <dgm:pt modelId="{35915B1A-C3F3-407C-B64E-919EBEF3FE28}" type="pres">
      <dgm:prSet presAssocID="{11394A14-0486-4332-A5A6-3BC1C0796E6F}" presName="wedge2Tx" presStyleLbl="node1" presStyleIdx="1" presStyleCnt="3">
        <dgm:presLayoutVars>
          <dgm:chMax val="0"/>
          <dgm:chPref val="0"/>
          <dgm:bulletEnabled val="1"/>
        </dgm:presLayoutVars>
      </dgm:prSet>
      <dgm:spPr/>
    </dgm:pt>
    <dgm:pt modelId="{E6407E6E-2BCD-4AA2-956D-F546E60CEBBA}" type="pres">
      <dgm:prSet presAssocID="{11394A14-0486-4332-A5A6-3BC1C0796E6F}" presName="wedge3" presStyleLbl="node1" presStyleIdx="2" presStyleCnt="3" custLinFactNeighborX="243" custLinFactNeighborY="243"/>
      <dgm:spPr/>
    </dgm:pt>
    <dgm:pt modelId="{585D03CE-1084-478B-95DF-DB3AF4686F64}" type="pres">
      <dgm:prSet presAssocID="{11394A14-0486-4332-A5A6-3BC1C0796E6F}" presName="wedge3Tx" presStyleLbl="node1" presStyleIdx="2" presStyleCnt="3">
        <dgm:presLayoutVars>
          <dgm:chMax val="0"/>
          <dgm:chPref val="0"/>
          <dgm:bulletEnabled val="1"/>
        </dgm:presLayoutVars>
      </dgm:prSet>
      <dgm:spPr/>
    </dgm:pt>
  </dgm:ptLst>
  <dgm:cxnLst>
    <dgm:cxn modelId="{AFF6F516-E67E-4089-BF6F-021B0CFBC8F1}" type="presOf" srcId="{9BECD569-173F-468F-97C9-84CF0301BD8F}" destId="{E6407E6E-2BCD-4AA2-956D-F546E60CEBBA}" srcOrd="0" destOrd="0" presId="urn:microsoft.com/office/officeart/2005/8/layout/chart3"/>
    <dgm:cxn modelId="{C9924233-6A6B-4CD3-9D5A-6E48884C7AE8}" type="presOf" srcId="{11394A14-0486-4332-A5A6-3BC1C0796E6F}" destId="{63510F6A-E319-4C36-A2CC-4536AD69EB20}" srcOrd="0" destOrd="0" presId="urn:microsoft.com/office/officeart/2005/8/layout/chart3"/>
    <dgm:cxn modelId="{94170B5D-ED5A-441E-8B9C-BB592AFADF91}" srcId="{11394A14-0486-4332-A5A6-3BC1C0796E6F}" destId="{9BECD569-173F-468F-97C9-84CF0301BD8F}" srcOrd="2" destOrd="0" parTransId="{59DC2B51-D6BB-4DBF-89A4-647C2A8D55C6}" sibTransId="{68E01EA7-17F9-420D-9E5F-7B7340613FFE}"/>
    <dgm:cxn modelId="{39B5C55E-145C-4768-9CA3-86929246F507}" type="presOf" srcId="{884B8476-C84E-479F-986C-BE9B3D1DC87F}" destId="{8CBA7DDF-C5B8-41B6-A84E-BDBFC94D1B0E}" srcOrd="0" destOrd="0" presId="urn:microsoft.com/office/officeart/2005/8/layout/chart3"/>
    <dgm:cxn modelId="{8D8F1A66-1201-4BC5-AFB4-9194475325A3}" type="presOf" srcId="{22951D73-FB95-4014-B112-14839CC3E432}" destId="{CCD9D291-2791-4764-B9C6-900FB331D3CF}" srcOrd="1" destOrd="0" presId="urn:microsoft.com/office/officeart/2005/8/layout/chart3"/>
    <dgm:cxn modelId="{4EE34770-C009-4BA8-80CD-C03D3F8F1C88}" srcId="{11394A14-0486-4332-A5A6-3BC1C0796E6F}" destId="{22951D73-FB95-4014-B112-14839CC3E432}" srcOrd="0" destOrd="0" parTransId="{2D11A06C-CDD7-4EA5-9046-A9CEF90F778E}" sibTransId="{056DD53C-FCBC-4167-AA7A-F6E3B8D93EBE}"/>
    <dgm:cxn modelId="{53708379-A44D-4ADE-982D-72335FEB60E2}" srcId="{11394A14-0486-4332-A5A6-3BC1C0796E6F}" destId="{884B8476-C84E-479F-986C-BE9B3D1DC87F}" srcOrd="1" destOrd="0" parTransId="{CD94D845-DF9D-45F4-8EB8-5E41380A148E}" sibTransId="{DB71578F-1E73-4C61-AB0A-AF950C7D79DF}"/>
    <dgm:cxn modelId="{5F30FA8B-E017-48E6-80BF-446335B0B5F1}" type="presOf" srcId="{9BECD569-173F-468F-97C9-84CF0301BD8F}" destId="{585D03CE-1084-478B-95DF-DB3AF4686F64}" srcOrd="1" destOrd="0" presId="urn:microsoft.com/office/officeart/2005/8/layout/chart3"/>
    <dgm:cxn modelId="{E6BBA2CB-B473-4641-AA3B-27B8EEA94F33}" type="presOf" srcId="{22951D73-FB95-4014-B112-14839CC3E432}" destId="{9AE4BE5C-AF7E-4814-99BE-83D8BF688F09}" srcOrd="0" destOrd="0" presId="urn:microsoft.com/office/officeart/2005/8/layout/chart3"/>
    <dgm:cxn modelId="{FA42C3F3-B830-46B4-9713-FE10AFCE8975}" type="presOf" srcId="{884B8476-C84E-479F-986C-BE9B3D1DC87F}" destId="{35915B1A-C3F3-407C-B64E-919EBEF3FE28}" srcOrd="1" destOrd="0" presId="urn:microsoft.com/office/officeart/2005/8/layout/chart3"/>
    <dgm:cxn modelId="{372F0276-1556-473C-BB7E-85D64B50B2BF}" type="presParOf" srcId="{63510F6A-E319-4C36-A2CC-4536AD69EB20}" destId="{9AE4BE5C-AF7E-4814-99BE-83D8BF688F09}" srcOrd="0" destOrd="0" presId="urn:microsoft.com/office/officeart/2005/8/layout/chart3"/>
    <dgm:cxn modelId="{90871037-536A-4166-89DD-1C1EC70AB3DE}" type="presParOf" srcId="{63510F6A-E319-4C36-A2CC-4536AD69EB20}" destId="{CCD9D291-2791-4764-B9C6-900FB331D3CF}" srcOrd="1" destOrd="0" presId="urn:microsoft.com/office/officeart/2005/8/layout/chart3"/>
    <dgm:cxn modelId="{93F8133F-D4F3-48DA-9FF3-80D00E1039BF}" type="presParOf" srcId="{63510F6A-E319-4C36-A2CC-4536AD69EB20}" destId="{8CBA7DDF-C5B8-41B6-A84E-BDBFC94D1B0E}" srcOrd="2" destOrd="0" presId="urn:microsoft.com/office/officeart/2005/8/layout/chart3"/>
    <dgm:cxn modelId="{D435439A-72F1-4F23-A79A-543A30A46A29}" type="presParOf" srcId="{63510F6A-E319-4C36-A2CC-4536AD69EB20}" destId="{35915B1A-C3F3-407C-B64E-919EBEF3FE28}" srcOrd="3" destOrd="0" presId="urn:microsoft.com/office/officeart/2005/8/layout/chart3"/>
    <dgm:cxn modelId="{C140115E-D9DA-4624-BDB7-502D07DDF203}" type="presParOf" srcId="{63510F6A-E319-4C36-A2CC-4536AD69EB20}" destId="{E6407E6E-2BCD-4AA2-956D-F546E60CEBBA}" srcOrd="4" destOrd="0" presId="urn:microsoft.com/office/officeart/2005/8/layout/chart3"/>
    <dgm:cxn modelId="{8E8874C1-2A61-4F68-9FC8-ABA92595298E}" type="presParOf" srcId="{63510F6A-E319-4C36-A2CC-4536AD69EB20}" destId="{585D03CE-1084-478B-95DF-DB3AF4686F64}"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4BE5C-AF7E-4814-99BE-83D8BF688F09}">
      <dsp:nvSpPr>
        <dsp:cNvPr id="0" name=""/>
        <dsp:cNvSpPr/>
      </dsp:nvSpPr>
      <dsp:spPr>
        <a:xfrm>
          <a:off x="774009" y="395428"/>
          <a:ext cx="3500075" cy="3500075"/>
        </a:xfrm>
        <a:prstGeom prst="pie">
          <a:avLst>
            <a:gd name="adj1" fmla="val 16200000"/>
            <a:gd name="adj2" fmla="val 1800000"/>
          </a:avLst>
        </a:prstGeom>
        <a:solidFill>
          <a:srgbClr val="F75D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sv-SE" sz="3000" kern="1200" dirty="0"/>
            <a:t>League</a:t>
          </a:r>
        </a:p>
      </dsp:txBody>
      <dsp:txXfrm>
        <a:off x="2676967" y="1041275"/>
        <a:ext cx="1187525" cy="1166691"/>
      </dsp:txXfrm>
    </dsp:sp>
    <dsp:sp modelId="{8CBA7DDF-C5B8-41B6-A84E-BDBFC94D1B0E}">
      <dsp:nvSpPr>
        <dsp:cNvPr id="0" name=""/>
        <dsp:cNvSpPr/>
      </dsp:nvSpPr>
      <dsp:spPr>
        <a:xfrm>
          <a:off x="744092" y="445661"/>
          <a:ext cx="3500075" cy="3500075"/>
        </a:xfrm>
        <a:prstGeom prst="pie">
          <a:avLst>
            <a:gd name="adj1" fmla="val 1800000"/>
            <a:gd name="adj2" fmla="val 9000000"/>
          </a:avLst>
        </a:prstGeom>
        <a:solidFill>
          <a:srgbClr val="FDD6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sv-SE" sz="3000" kern="1200" dirty="0"/>
            <a:t>FX</a:t>
          </a:r>
        </a:p>
      </dsp:txBody>
      <dsp:txXfrm>
        <a:off x="1702446" y="2654041"/>
        <a:ext cx="1583367" cy="1083356"/>
      </dsp:txXfrm>
    </dsp:sp>
    <dsp:sp modelId="{E6407E6E-2BCD-4AA2-956D-F546E60CEBBA}">
      <dsp:nvSpPr>
        <dsp:cNvPr id="0" name=""/>
        <dsp:cNvSpPr/>
      </dsp:nvSpPr>
      <dsp:spPr>
        <a:xfrm>
          <a:off x="692291" y="393930"/>
          <a:ext cx="3500075" cy="3500075"/>
        </a:xfrm>
        <a:prstGeom prst="pie">
          <a:avLst>
            <a:gd name="adj1" fmla="val 9000000"/>
            <a:gd name="adj2" fmla="val 16200000"/>
          </a:avLst>
        </a:prstGeom>
        <a:solidFill>
          <a:srgbClr val="6685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sv-SE" sz="3000" kern="1200" dirty="0" err="1"/>
            <a:t>App</a:t>
          </a:r>
          <a:endParaRPr lang="sv-SE" sz="3000" kern="1200" dirty="0"/>
        </a:p>
      </dsp:txBody>
      <dsp:txXfrm>
        <a:off x="1067299" y="1081444"/>
        <a:ext cx="1187525" cy="116669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1D00A3-5D7C-4392-9176-459B4EB0A51D}"/>
              </a:ext>
            </a:extLst>
          </p:cNvPr>
          <p:cNvSpPr>
            <a:spLocks noGrp="1"/>
          </p:cNvSpPr>
          <p:nvPr userDrawn="1">
            <p:ph type="ctrTitle"/>
          </p:nvPr>
        </p:nvSpPr>
        <p:spPr>
          <a:xfrm>
            <a:off x="1524000" y="1122363"/>
            <a:ext cx="9144000" cy="2387600"/>
          </a:xfrm>
        </p:spPr>
        <p:txBody>
          <a:bodyPr anchor="b">
            <a:normAutofit/>
          </a:bodyPr>
          <a:lstStyle>
            <a:lvl1pPr algn="ctr">
              <a:defRPr sz="4800">
                <a:solidFill>
                  <a:schemeClr val="tx1"/>
                </a:solidFill>
                <a:latin typeface="Sofia Pro" panose="00000500000000000000" pitchFamily="50" charset="0"/>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7A45559C-D572-4886-8669-EB74BAB13B44}"/>
              </a:ext>
            </a:extLst>
          </p:cNvPr>
          <p:cNvSpPr>
            <a:spLocks noGrp="1"/>
          </p:cNvSpPr>
          <p:nvPr userDrawn="1">
            <p:ph type="subTitle" idx="1"/>
          </p:nvPr>
        </p:nvSpPr>
        <p:spPr>
          <a:xfrm>
            <a:off x="1524000" y="3602038"/>
            <a:ext cx="9144000" cy="1655762"/>
          </a:xfrm>
        </p:spPr>
        <p:txBody>
          <a:bodyPr/>
          <a:lstStyle>
            <a:lvl1pPr marL="0" indent="0" algn="ctr">
              <a:buNone/>
              <a:defRPr sz="2400">
                <a:solidFill>
                  <a:schemeClr val="tx1"/>
                </a:solidFill>
                <a:latin typeface="Sofia Pro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402254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6F0C4F-CA16-4223-A51A-766806A8B6B9}"/>
              </a:ext>
            </a:extLst>
          </p:cNvPr>
          <p:cNvSpPr>
            <a:spLocks noGrp="1"/>
          </p:cNvSpPr>
          <p:nvPr>
            <p:ph type="title"/>
          </p:nvPr>
        </p:nvSpPr>
        <p:spPr/>
        <p:txBody>
          <a:bodyPr>
            <a:noAutofit/>
          </a:bodyPr>
          <a:lstStyle>
            <a:lvl1pPr>
              <a:defRPr sz="4800">
                <a:solidFill>
                  <a:schemeClr val="tx1"/>
                </a:solidFill>
                <a:latin typeface="Sofia Pro" panose="00000500000000000000" pitchFamily="50" charset="0"/>
              </a:defRPr>
            </a:lvl1pPr>
          </a:lstStyle>
          <a:p>
            <a:r>
              <a:rPr lang="sv-SE" dirty="0"/>
              <a:t>Klicka här för att ändra mall för rubrikformat</a:t>
            </a:r>
          </a:p>
        </p:txBody>
      </p:sp>
    </p:spTree>
    <p:extLst>
      <p:ext uri="{BB962C8B-B14F-4D97-AF65-F5344CB8AC3E}">
        <p14:creationId xmlns:p14="http://schemas.microsoft.com/office/powerpoint/2010/main" val="126748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89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EA1684-5CD3-450F-9FBC-C2DA6B4AC0A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22F581-E0C3-446E-9414-53E9E21255D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5710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70F669-1267-4150-8B67-46F41F21062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0A19BDAC-6298-4C10-BA4A-FE94B2CA6D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491145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D38524-3708-4D41-830C-AFB7B5A88F8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15AD4F2-2B73-4CDA-B8C5-5EA857E4DE9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5F7570E-3840-410B-BDB8-B5213CBF281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0516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3B85A1-49EE-467A-B650-8321C97D568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674D57F-7935-4648-9FE8-49FF4DA45E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3255BAA-38E8-4854-A7E7-35543771EF2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1F92A47-BCC0-423E-BACC-66E4F90347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FDB6F94-5A44-4542-96E1-49D32059B29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4641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ti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DD7E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2783327-258C-4657-AB61-DFEA895FB6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pic>
        <p:nvPicPr>
          <p:cNvPr id="7" name="Bildobjekt 6" descr="En bild som visar koppling, halsring&#10;&#10;Automatiskt genererad beskrivning">
            <a:extLst>
              <a:ext uri="{FF2B5EF4-FFF2-40B4-BE49-F238E27FC236}">
                <a16:creationId xmlns:a16="http://schemas.microsoft.com/office/drawing/2014/main" id="{69405CA4-A897-44F5-9397-99029DD5F3A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849458" y="3570337"/>
            <a:ext cx="5366449" cy="5248505"/>
          </a:xfrm>
          <a:prstGeom prst="rect">
            <a:avLst/>
          </a:prstGeom>
        </p:spPr>
      </p:pic>
      <p:sp>
        <p:nvSpPr>
          <p:cNvPr id="3" name="Platshållare för text 2">
            <a:extLst>
              <a:ext uri="{FF2B5EF4-FFF2-40B4-BE49-F238E27FC236}">
                <a16:creationId xmlns:a16="http://schemas.microsoft.com/office/drawing/2014/main" id="{2E14F945-45C9-4BA1-BA9E-097CC60B82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a:extLst>
              <a:ext uri="{FF2B5EF4-FFF2-40B4-BE49-F238E27FC236}">
                <a16:creationId xmlns:a16="http://schemas.microsoft.com/office/drawing/2014/main" id="{4885FAEB-94F0-4823-92C9-F9BD19EB7BA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32682" y="5926567"/>
            <a:ext cx="775045" cy="770666"/>
          </a:xfrm>
          <a:prstGeom prst="rect">
            <a:avLst/>
          </a:prstGeom>
        </p:spPr>
      </p:pic>
    </p:spTree>
    <p:extLst>
      <p:ext uri="{BB962C8B-B14F-4D97-AF65-F5344CB8AC3E}">
        <p14:creationId xmlns:p14="http://schemas.microsoft.com/office/powerpoint/2010/main" val="370854170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51" r:id="rId5"/>
    <p:sldLayoutId id="2147483652" r:id="rId6"/>
    <p:sldLayoutId id="2147483653" r:id="rId7"/>
  </p:sldLayoutIdLst>
  <p:txStyles>
    <p:titleStyle>
      <a:lvl1pPr algn="l" defTabSz="914400" rtl="0" eaLnBrk="1" latinLnBrk="0" hangingPunct="1">
        <a:lnSpc>
          <a:spcPct val="90000"/>
        </a:lnSpc>
        <a:spcBef>
          <a:spcPct val="0"/>
        </a:spcBef>
        <a:buNone/>
        <a:defRPr sz="4000" kern="1200">
          <a:solidFill>
            <a:schemeClr val="tx1"/>
          </a:solidFill>
          <a:latin typeface="Sofia Pro"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Medium" panose="000006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Medium" panose="000006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Medium" panose="000006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Medium" panose="000006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Medium" panose="000006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mailto:Tavling@svenskbandy.s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profixio.com/ap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72A1E-2CFA-4A35-9A55-4BFFCC743167}"/>
              </a:ext>
            </a:extLst>
          </p:cNvPr>
          <p:cNvSpPr>
            <a:spLocks noGrp="1"/>
          </p:cNvSpPr>
          <p:nvPr>
            <p:ph type="ctrTitle"/>
          </p:nvPr>
        </p:nvSpPr>
        <p:spPr>
          <a:xfrm>
            <a:off x="1524000" y="2701017"/>
            <a:ext cx="9144000" cy="819015"/>
          </a:xfrm>
        </p:spPr>
        <p:txBody>
          <a:bodyPr>
            <a:normAutofit fontScale="90000"/>
          </a:bodyPr>
          <a:lstStyle/>
          <a:p>
            <a:r>
              <a:rPr lang="sv-SE" b="1" dirty="0"/>
              <a:t>Matchsekreterarutbildning</a:t>
            </a:r>
            <a:br>
              <a:rPr lang="sv-SE" b="1" dirty="0"/>
            </a:br>
            <a:r>
              <a:rPr lang="sv-SE" sz="1800" dirty="0"/>
              <a:t>Säsong 2023-2024</a:t>
            </a:r>
            <a:endParaRPr lang="sv-SE" b="1" dirty="0"/>
          </a:p>
        </p:txBody>
      </p:sp>
      <p:sp>
        <p:nvSpPr>
          <p:cNvPr id="4" name="Rubrik 1">
            <a:extLst>
              <a:ext uri="{FF2B5EF4-FFF2-40B4-BE49-F238E27FC236}">
                <a16:creationId xmlns:a16="http://schemas.microsoft.com/office/drawing/2014/main" id="{910DD1E8-516C-9118-5AD7-62D8C3F95985}"/>
              </a:ext>
            </a:extLst>
          </p:cNvPr>
          <p:cNvSpPr txBox="1">
            <a:spLocks/>
          </p:cNvSpPr>
          <p:nvPr/>
        </p:nvSpPr>
        <p:spPr>
          <a:xfrm>
            <a:off x="-307042" y="4173631"/>
            <a:ext cx="9144000" cy="81901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r>
              <a:rPr lang="sv-SE" sz="3200" b="1" dirty="0"/>
              <a:t>Stäng av ljudet: </a:t>
            </a:r>
          </a:p>
        </p:txBody>
      </p:sp>
      <p:pic>
        <p:nvPicPr>
          <p:cNvPr id="1028" name="Picture 4" descr="Stänga av och slå på mikrofonen i Microsoft Teams - Microsoft Support">
            <a:extLst>
              <a:ext uri="{FF2B5EF4-FFF2-40B4-BE49-F238E27FC236}">
                <a16:creationId xmlns:a16="http://schemas.microsoft.com/office/drawing/2014/main" id="{3F71B6CD-9BF8-B857-F71A-8FE81BCCA8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174" t="21656" r="29573" b="18790"/>
          <a:stretch/>
        </p:blipFill>
        <p:spPr bwMode="auto">
          <a:xfrm>
            <a:off x="5868139" y="4173631"/>
            <a:ext cx="781235" cy="913275"/>
          </a:xfrm>
          <a:prstGeom prst="rect">
            <a:avLst/>
          </a:prstGeom>
          <a:noFill/>
          <a:extLst>
            <a:ext uri="{909E8E84-426E-40DD-AFC4-6F175D3DCCD1}">
              <a14:hiddenFill xmlns:a14="http://schemas.microsoft.com/office/drawing/2010/main">
                <a:solidFill>
                  <a:srgbClr val="FFFFFF"/>
                </a:solidFill>
              </a14:hiddenFill>
            </a:ext>
          </a:extLst>
        </p:spPr>
      </p:pic>
      <p:sp>
        <p:nvSpPr>
          <p:cNvPr id="5" name="Rubrik 1">
            <a:extLst>
              <a:ext uri="{FF2B5EF4-FFF2-40B4-BE49-F238E27FC236}">
                <a16:creationId xmlns:a16="http://schemas.microsoft.com/office/drawing/2014/main" id="{6CD701DF-75DF-2098-6B8C-FA032D27C2CD}"/>
              </a:ext>
            </a:extLst>
          </p:cNvPr>
          <p:cNvSpPr txBox="1">
            <a:spLocks/>
          </p:cNvSpPr>
          <p:nvPr/>
        </p:nvSpPr>
        <p:spPr>
          <a:xfrm>
            <a:off x="1273185" y="5502535"/>
            <a:ext cx="5260781" cy="819015"/>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pPr algn="l"/>
            <a:r>
              <a:rPr lang="sv-SE" sz="2800" b="1" dirty="0"/>
              <a:t>Om du har en fråga, skriv i chatten. Om  din fråga inte blir besvarad, vänligen skicka ett mail efter utbildningen: </a:t>
            </a:r>
          </a:p>
        </p:txBody>
      </p:sp>
      <p:sp>
        <p:nvSpPr>
          <p:cNvPr id="6" name="Rubrik 1">
            <a:extLst>
              <a:ext uri="{FF2B5EF4-FFF2-40B4-BE49-F238E27FC236}">
                <a16:creationId xmlns:a16="http://schemas.microsoft.com/office/drawing/2014/main" id="{972A7F85-DCAB-7040-C61A-E024245F4D0A}"/>
              </a:ext>
            </a:extLst>
          </p:cNvPr>
          <p:cNvSpPr txBox="1">
            <a:spLocks/>
          </p:cNvSpPr>
          <p:nvPr/>
        </p:nvSpPr>
        <p:spPr>
          <a:xfrm>
            <a:off x="-875212" y="4403544"/>
            <a:ext cx="9144000" cy="81901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endParaRPr lang="sv-SE" sz="3600" b="1" dirty="0"/>
          </a:p>
        </p:txBody>
      </p:sp>
      <p:pic>
        <p:nvPicPr>
          <p:cNvPr id="1026" name="Picture 2" descr="Stänga av och slå på mikrofonen i Microsoft Teams - Microsoft Support">
            <a:extLst>
              <a:ext uri="{FF2B5EF4-FFF2-40B4-BE49-F238E27FC236}">
                <a16:creationId xmlns:a16="http://schemas.microsoft.com/office/drawing/2014/main" id="{DEC1C75B-91EA-FC1E-17E7-54D8FC7383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52" t="13526" r="81848" b="8845"/>
          <a:stretch/>
        </p:blipFill>
        <p:spPr bwMode="auto">
          <a:xfrm>
            <a:off x="6649374" y="5316819"/>
            <a:ext cx="777586" cy="119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233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83894BCA-DFE7-D0E4-B24B-DE0E7D29E452}"/>
              </a:ext>
            </a:extLst>
          </p:cNvPr>
          <p:cNvPicPr>
            <a:picLocks noChangeAspect="1"/>
          </p:cNvPicPr>
          <p:nvPr/>
        </p:nvPicPr>
        <p:blipFill>
          <a:blip r:embed="rId2"/>
          <a:stretch>
            <a:fillRect/>
          </a:stretch>
        </p:blipFill>
        <p:spPr>
          <a:xfrm>
            <a:off x="3027066" y="1710434"/>
            <a:ext cx="9103181" cy="4689347"/>
          </a:xfrm>
          <a:prstGeom prst="rect">
            <a:avLst/>
          </a:prstGeom>
        </p:spPr>
      </p:pic>
      <p:sp>
        <p:nvSpPr>
          <p:cNvPr id="3" name="Rubrik 1">
            <a:extLst>
              <a:ext uri="{FF2B5EF4-FFF2-40B4-BE49-F238E27FC236}">
                <a16:creationId xmlns:a16="http://schemas.microsoft.com/office/drawing/2014/main" id="{9E3FBA74-E007-BDF9-180C-D530ED958AD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sv-SE" b="1" kern="1200" dirty="0">
                <a:latin typeface="Sofia Pro" panose="00000500000000000000" pitchFamily="50" charset="0"/>
                <a:ea typeface="+mj-ea"/>
                <a:cs typeface="+mj-cs"/>
              </a:rPr>
              <a:t>Block 2: </a:t>
            </a:r>
            <a:r>
              <a:rPr lang="sv-SE" b="1" dirty="0"/>
              <a:t>Följa lag</a:t>
            </a:r>
            <a:endParaRPr lang="sv-SE" b="1" kern="1200" dirty="0">
              <a:latin typeface="Sofia Pro" panose="00000500000000000000" pitchFamily="50" charset="0"/>
              <a:ea typeface="+mj-ea"/>
              <a:cs typeface="+mj-cs"/>
            </a:endParaRPr>
          </a:p>
        </p:txBody>
      </p:sp>
      <p:sp>
        <p:nvSpPr>
          <p:cNvPr id="4" name="Rubrik 1">
            <a:extLst>
              <a:ext uri="{FF2B5EF4-FFF2-40B4-BE49-F238E27FC236}">
                <a16:creationId xmlns:a16="http://schemas.microsoft.com/office/drawing/2014/main" id="{ED8802D5-9B68-6E74-280A-279ACEC8C240}"/>
              </a:ext>
            </a:extLst>
          </p:cNvPr>
          <p:cNvSpPr txBox="1">
            <a:spLocks/>
          </p:cNvSpPr>
          <p:nvPr/>
        </p:nvSpPr>
        <p:spPr>
          <a:xfrm>
            <a:off x="814129" y="2502634"/>
            <a:ext cx="2035809" cy="3130911"/>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pPr marL="342900" indent="-342900">
              <a:spcAft>
                <a:spcPts val="600"/>
              </a:spcAft>
              <a:buAutoNum type="arabicPeriod"/>
            </a:pPr>
            <a:r>
              <a:rPr lang="sv-SE" sz="1800" dirty="0">
                <a:latin typeface="Sofia Pro Medium" panose="00000600000000000000" pitchFamily="50" charset="0"/>
                <a:ea typeface="+mn-ea"/>
                <a:cs typeface="+mn-cs"/>
              </a:rPr>
              <a:t>Skrolla nedåt på sidan för att leta upp det lag du söker efter. </a:t>
            </a:r>
          </a:p>
          <a:p>
            <a:pPr marL="342900" indent="-342900">
              <a:spcAft>
                <a:spcPts val="600"/>
              </a:spcAft>
              <a:buAutoNum type="arabicPeriod"/>
            </a:pPr>
            <a:endParaRPr lang="sv-SE" sz="1800" dirty="0">
              <a:latin typeface="Sofia Pro Medium" panose="00000600000000000000" pitchFamily="50" charset="0"/>
              <a:ea typeface="+mn-ea"/>
              <a:cs typeface="+mn-cs"/>
            </a:endParaRPr>
          </a:p>
          <a:p>
            <a:pPr marL="342900" indent="-342900">
              <a:spcAft>
                <a:spcPts val="600"/>
              </a:spcAft>
              <a:buAutoNum type="arabicPeriod"/>
            </a:pPr>
            <a:endParaRPr lang="sv-SE" sz="1800" dirty="0">
              <a:latin typeface="Sofia Pro Medium" panose="00000600000000000000" pitchFamily="50" charset="0"/>
              <a:ea typeface="+mn-ea"/>
              <a:cs typeface="+mn-cs"/>
            </a:endParaRPr>
          </a:p>
          <a:p>
            <a:pPr marL="342900" indent="-342900">
              <a:spcAft>
                <a:spcPts val="600"/>
              </a:spcAft>
              <a:buAutoNum type="arabicPeriod"/>
            </a:pPr>
            <a:r>
              <a:rPr lang="sv-SE" sz="1800" dirty="0">
                <a:latin typeface="Sofia Pro Medium" panose="00000600000000000000" pitchFamily="50" charset="0"/>
                <a:ea typeface="+mn-ea"/>
                <a:cs typeface="+mn-cs"/>
              </a:rPr>
              <a:t>När du hittat            laget, klicka på klubbemblemet</a:t>
            </a:r>
          </a:p>
          <a:p>
            <a:pPr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342900"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342900"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800100" lvl="1" indent="-228600">
              <a:lnSpc>
                <a:spcPct val="90000"/>
              </a:lnSpc>
              <a:spcAft>
                <a:spcPts val="600"/>
              </a:spcAft>
              <a:buFont typeface="Arial" panose="020B0604020202020204" pitchFamily="34" charset="0"/>
              <a:buChar char="•"/>
            </a:pPr>
            <a:endParaRPr lang="sv-SE" sz="2800" dirty="0">
              <a:latin typeface="Sofia Pro Medium" panose="00000600000000000000" pitchFamily="50" charset="0"/>
            </a:endParaRPr>
          </a:p>
          <a:p>
            <a:pPr marL="800100" lvl="1" indent="-228600">
              <a:lnSpc>
                <a:spcPct val="90000"/>
              </a:lnSpc>
              <a:spcAft>
                <a:spcPts val="600"/>
              </a:spcAft>
              <a:buFont typeface="Arial" panose="020B0604020202020204" pitchFamily="34" charset="0"/>
              <a:buChar char="•"/>
            </a:pPr>
            <a:endParaRPr lang="sv-SE" sz="2800" dirty="0">
              <a:latin typeface="Sofia Pro Medium" panose="00000600000000000000" pitchFamily="50" charset="0"/>
            </a:endParaRPr>
          </a:p>
          <a:p>
            <a:pPr indent="-228600">
              <a:spcAft>
                <a:spcPts val="600"/>
              </a:spcAft>
              <a:buFont typeface="Arial" panose="020B0604020202020204" pitchFamily="34" charset="0"/>
              <a:buChar char="•"/>
            </a:pPr>
            <a:endParaRPr lang="sv-SE" sz="2800" b="1" dirty="0">
              <a:latin typeface="Sofia Pro Medium" panose="00000600000000000000" pitchFamily="50" charset="0"/>
              <a:ea typeface="+mn-ea"/>
              <a:cs typeface="+mn-cs"/>
            </a:endParaRPr>
          </a:p>
        </p:txBody>
      </p:sp>
      <p:sp>
        <p:nvSpPr>
          <p:cNvPr id="26" name="textruta 25">
            <a:extLst>
              <a:ext uri="{FF2B5EF4-FFF2-40B4-BE49-F238E27FC236}">
                <a16:creationId xmlns:a16="http://schemas.microsoft.com/office/drawing/2014/main" id="{92D993F9-F135-4B3A-92E4-880B3DB54F73}"/>
              </a:ext>
            </a:extLst>
          </p:cNvPr>
          <p:cNvSpPr txBox="1"/>
          <p:nvPr/>
        </p:nvSpPr>
        <p:spPr>
          <a:xfrm>
            <a:off x="11672887" y="2018298"/>
            <a:ext cx="490840" cy="815608"/>
          </a:xfrm>
          <a:prstGeom prst="rect">
            <a:avLst/>
          </a:prstGeom>
          <a:noFill/>
        </p:spPr>
        <p:txBody>
          <a:bodyPr wrap="none" rtlCol="0" anchor="ctr" anchorCtr="1">
            <a:spAutoFit/>
          </a:bodyPr>
          <a:lstStyle/>
          <a:p>
            <a:pPr algn="ctr"/>
            <a:r>
              <a:rPr lang="sv-SE" sz="4700" dirty="0">
                <a:solidFill>
                  <a:srgbClr val="004F8B"/>
                </a:solidFill>
              </a:rPr>
              <a:t>1</a:t>
            </a:r>
          </a:p>
        </p:txBody>
      </p:sp>
      <p:sp>
        <p:nvSpPr>
          <p:cNvPr id="18" name="TekstSylinder 17">
            <a:extLst>
              <a:ext uri="{FF2B5EF4-FFF2-40B4-BE49-F238E27FC236}">
                <a16:creationId xmlns:a16="http://schemas.microsoft.com/office/drawing/2014/main" id="{8F55E563-F973-46E0-9AA9-097754CB6744}"/>
              </a:ext>
            </a:extLst>
          </p:cNvPr>
          <p:cNvSpPr txBox="1"/>
          <p:nvPr/>
        </p:nvSpPr>
        <p:spPr>
          <a:xfrm>
            <a:off x="10696766" y="3106999"/>
            <a:ext cx="331213" cy="877163"/>
          </a:xfrm>
          <a:prstGeom prst="rect">
            <a:avLst/>
          </a:prstGeom>
          <a:noFill/>
        </p:spPr>
        <p:txBody>
          <a:bodyPr wrap="square" rtlCol="0" anchor="ctr" anchorCtr="1">
            <a:spAutoFit/>
          </a:bodyPr>
          <a:lstStyle/>
          <a:p>
            <a:pPr algn="ctr"/>
            <a:r>
              <a:rPr lang="sv-SE" sz="5100" dirty="0">
                <a:solidFill>
                  <a:srgbClr val="004F8B"/>
                </a:solidFill>
              </a:rPr>
              <a:t>2</a:t>
            </a:r>
          </a:p>
        </p:txBody>
      </p:sp>
    </p:spTree>
    <p:extLst>
      <p:ext uri="{BB962C8B-B14F-4D97-AF65-F5344CB8AC3E}">
        <p14:creationId xmlns:p14="http://schemas.microsoft.com/office/powerpoint/2010/main" val="152955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94EAC98-1619-7AD7-3272-450665D0A2E3}"/>
              </a:ext>
            </a:extLst>
          </p:cNvPr>
          <p:cNvPicPr>
            <a:picLocks noChangeAspect="1"/>
          </p:cNvPicPr>
          <p:nvPr/>
        </p:nvPicPr>
        <p:blipFill>
          <a:blip r:embed="rId2"/>
          <a:stretch>
            <a:fillRect/>
          </a:stretch>
        </p:blipFill>
        <p:spPr>
          <a:xfrm>
            <a:off x="4555812" y="1690688"/>
            <a:ext cx="7503525" cy="4007178"/>
          </a:xfrm>
          <a:prstGeom prst="rect">
            <a:avLst/>
          </a:prstGeom>
        </p:spPr>
      </p:pic>
      <p:sp>
        <p:nvSpPr>
          <p:cNvPr id="3" name="Rubrik 1">
            <a:extLst>
              <a:ext uri="{FF2B5EF4-FFF2-40B4-BE49-F238E27FC236}">
                <a16:creationId xmlns:a16="http://schemas.microsoft.com/office/drawing/2014/main" id="{9E3FBA74-E007-BDF9-180C-D530ED958AD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sv-SE" b="1" kern="1200" dirty="0">
                <a:latin typeface="Sofia Pro" panose="00000500000000000000" pitchFamily="50" charset="0"/>
                <a:ea typeface="+mj-ea"/>
                <a:cs typeface="+mj-cs"/>
              </a:rPr>
              <a:t>Block 2: Följa lag</a:t>
            </a:r>
          </a:p>
        </p:txBody>
      </p:sp>
      <p:sp>
        <p:nvSpPr>
          <p:cNvPr id="4" name="Rubrik 1">
            <a:extLst>
              <a:ext uri="{FF2B5EF4-FFF2-40B4-BE49-F238E27FC236}">
                <a16:creationId xmlns:a16="http://schemas.microsoft.com/office/drawing/2014/main" id="{ED8802D5-9B68-6E74-280A-279ACEC8C240}"/>
              </a:ext>
            </a:extLst>
          </p:cNvPr>
          <p:cNvSpPr txBox="1">
            <a:spLocks/>
          </p:cNvSpPr>
          <p:nvPr/>
        </p:nvSpPr>
        <p:spPr>
          <a:xfrm>
            <a:off x="919233" y="1502979"/>
            <a:ext cx="3505622" cy="510802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pPr marL="342900" indent="-342900">
              <a:spcAft>
                <a:spcPts val="600"/>
              </a:spcAft>
              <a:buAutoNum type="arabicPeriod"/>
            </a:pPr>
            <a:r>
              <a:rPr lang="sv-SE" sz="1800" dirty="0">
                <a:latin typeface="Sofia Pro Medium" panose="00000600000000000000" pitchFamily="50" charset="0"/>
                <a:ea typeface="+mn-ea"/>
                <a:cs typeface="+mn-cs"/>
              </a:rPr>
              <a:t>När du klickat på klubbemblemet så kommer du till lagets sida, kolla så att det är rätt lags sida du är inne på. Om du tillexempel vill följa Bollnäs P16 så måste du klicka på ”se klubbens övriga lag och leta upp Bollnäs P16 innan du gör steg 2</a:t>
            </a:r>
          </a:p>
          <a:p>
            <a:pPr marL="342900" indent="-342900">
              <a:spcAft>
                <a:spcPts val="600"/>
              </a:spcAft>
              <a:buAutoNum type="arabicPeriod"/>
            </a:pPr>
            <a:endParaRPr lang="sv-SE" sz="1800" dirty="0">
              <a:latin typeface="Sofia Pro Medium" panose="00000600000000000000" pitchFamily="50" charset="0"/>
              <a:ea typeface="+mn-ea"/>
              <a:cs typeface="+mn-cs"/>
            </a:endParaRPr>
          </a:p>
          <a:p>
            <a:pPr marL="342900" indent="-342900">
              <a:spcAft>
                <a:spcPts val="600"/>
              </a:spcAft>
              <a:buAutoNum type="arabicPeriod"/>
            </a:pPr>
            <a:r>
              <a:rPr lang="sv-SE" sz="1800" dirty="0">
                <a:latin typeface="Sofia Pro Medium" panose="00000600000000000000" pitchFamily="50" charset="0"/>
                <a:ea typeface="+mn-ea"/>
                <a:cs typeface="+mn-cs"/>
              </a:rPr>
              <a:t>När du har hittat rätt klubb och lag, klicka på stjärnan, Nu följer du det laget och kommer därmed få upp deras matcher enklare när du ska matchrapportera. </a:t>
            </a:r>
          </a:p>
          <a:p>
            <a:pPr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342900"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342900"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800100" lvl="1" indent="-228600">
              <a:lnSpc>
                <a:spcPct val="90000"/>
              </a:lnSpc>
              <a:spcAft>
                <a:spcPts val="600"/>
              </a:spcAft>
              <a:buFont typeface="Arial" panose="020B0604020202020204" pitchFamily="34" charset="0"/>
              <a:buChar char="•"/>
            </a:pPr>
            <a:endParaRPr lang="sv-SE" sz="2800" dirty="0">
              <a:latin typeface="Sofia Pro Medium" panose="00000600000000000000" pitchFamily="50" charset="0"/>
            </a:endParaRPr>
          </a:p>
          <a:p>
            <a:pPr marL="800100" lvl="1" indent="-228600">
              <a:lnSpc>
                <a:spcPct val="90000"/>
              </a:lnSpc>
              <a:spcAft>
                <a:spcPts val="600"/>
              </a:spcAft>
              <a:buFont typeface="Arial" panose="020B0604020202020204" pitchFamily="34" charset="0"/>
              <a:buChar char="•"/>
            </a:pPr>
            <a:endParaRPr lang="sv-SE" sz="2800" dirty="0">
              <a:latin typeface="Sofia Pro Medium" panose="00000600000000000000" pitchFamily="50" charset="0"/>
            </a:endParaRPr>
          </a:p>
          <a:p>
            <a:pPr indent="-228600">
              <a:spcAft>
                <a:spcPts val="600"/>
              </a:spcAft>
              <a:buFont typeface="Arial" panose="020B0604020202020204" pitchFamily="34" charset="0"/>
              <a:buChar char="•"/>
            </a:pPr>
            <a:endParaRPr lang="sv-SE" sz="2800" b="1" dirty="0">
              <a:latin typeface="Sofia Pro Medium" panose="00000600000000000000" pitchFamily="50" charset="0"/>
              <a:ea typeface="+mn-ea"/>
              <a:cs typeface="+mn-cs"/>
            </a:endParaRPr>
          </a:p>
        </p:txBody>
      </p:sp>
      <p:sp>
        <p:nvSpPr>
          <p:cNvPr id="26" name="textruta 25">
            <a:extLst>
              <a:ext uri="{FF2B5EF4-FFF2-40B4-BE49-F238E27FC236}">
                <a16:creationId xmlns:a16="http://schemas.microsoft.com/office/drawing/2014/main" id="{92D993F9-F135-4B3A-92E4-880B3DB54F73}"/>
              </a:ext>
            </a:extLst>
          </p:cNvPr>
          <p:cNvSpPr txBox="1"/>
          <p:nvPr/>
        </p:nvSpPr>
        <p:spPr>
          <a:xfrm>
            <a:off x="8999136" y="2754021"/>
            <a:ext cx="455203" cy="819495"/>
          </a:xfrm>
          <a:prstGeom prst="rect">
            <a:avLst/>
          </a:prstGeom>
          <a:noFill/>
        </p:spPr>
        <p:txBody>
          <a:bodyPr wrap="square" rtlCol="0" anchor="ctr" anchorCtr="1">
            <a:spAutoFit/>
          </a:bodyPr>
          <a:lstStyle/>
          <a:p>
            <a:pPr algn="ctr"/>
            <a:r>
              <a:rPr lang="sv-SE" sz="4700" dirty="0">
                <a:solidFill>
                  <a:srgbClr val="004F8B"/>
                </a:solidFill>
              </a:rPr>
              <a:t>1</a:t>
            </a:r>
          </a:p>
        </p:txBody>
      </p:sp>
      <p:sp>
        <p:nvSpPr>
          <p:cNvPr id="18" name="TekstSylinder 17">
            <a:extLst>
              <a:ext uri="{FF2B5EF4-FFF2-40B4-BE49-F238E27FC236}">
                <a16:creationId xmlns:a16="http://schemas.microsoft.com/office/drawing/2014/main" id="{8F55E563-F973-46E0-9AA9-097754CB6744}"/>
              </a:ext>
            </a:extLst>
          </p:cNvPr>
          <p:cNvSpPr txBox="1"/>
          <p:nvPr/>
        </p:nvSpPr>
        <p:spPr>
          <a:xfrm>
            <a:off x="6839469" y="3255695"/>
            <a:ext cx="331213" cy="877163"/>
          </a:xfrm>
          <a:prstGeom prst="rect">
            <a:avLst/>
          </a:prstGeom>
          <a:noFill/>
        </p:spPr>
        <p:txBody>
          <a:bodyPr wrap="square" rtlCol="0" anchor="ctr" anchorCtr="1">
            <a:spAutoFit/>
          </a:bodyPr>
          <a:lstStyle/>
          <a:p>
            <a:pPr algn="ctr"/>
            <a:r>
              <a:rPr lang="sv-SE" sz="5100" dirty="0">
                <a:solidFill>
                  <a:srgbClr val="004F8B"/>
                </a:solidFill>
              </a:rPr>
              <a:t>2</a:t>
            </a:r>
          </a:p>
        </p:txBody>
      </p:sp>
    </p:spTree>
    <p:extLst>
      <p:ext uri="{BB962C8B-B14F-4D97-AF65-F5344CB8AC3E}">
        <p14:creationId xmlns:p14="http://schemas.microsoft.com/office/powerpoint/2010/main" val="933611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BF1472-B00E-A29A-BFBD-26FBF6B53C1B}"/>
              </a:ext>
            </a:extLst>
          </p:cNvPr>
          <p:cNvSpPr>
            <a:spLocks noGrp="1"/>
          </p:cNvSpPr>
          <p:nvPr>
            <p:ph type="title"/>
          </p:nvPr>
        </p:nvSpPr>
        <p:spPr>
          <a:xfrm>
            <a:off x="838200" y="2472600"/>
            <a:ext cx="10515600" cy="1325563"/>
          </a:xfrm>
        </p:spPr>
        <p:txBody>
          <a:bodyPr/>
          <a:lstStyle/>
          <a:p>
            <a:r>
              <a:rPr lang="sv-SE" dirty="0"/>
              <a:t>Frågor?</a:t>
            </a:r>
          </a:p>
        </p:txBody>
      </p:sp>
    </p:spTree>
    <p:extLst>
      <p:ext uri="{BB962C8B-B14F-4D97-AF65-F5344CB8AC3E}">
        <p14:creationId xmlns:p14="http://schemas.microsoft.com/office/powerpoint/2010/main" val="22866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BDF30B-DEC7-E6B2-4BF4-A82BC60EE604}"/>
              </a:ext>
            </a:extLst>
          </p:cNvPr>
          <p:cNvSpPr>
            <a:spLocks noGrp="1"/>
          </p:cNvSpPr>
          <p:nvPr>
            <p:ph type="title"/>
          </p:nvPr>
        </p:nvSpPr>
        <p:spPr>
          <a:xfrm>
            <a:off x="1125583" y="2341970"/>
            <a:ext cx="10515600" cy="1325563"/>
          </a:xfrm>
        </p:spPr>
        <p:txBody>
          <a:bodyPr/>
          <a:lstStyle/>
          <a:p>
            <a:r>
              <a:rPr lang="sv-SE" dirty="0"/>
              <a:t>Block 3: Inför match </a:t>
            </a:r>
          </a:p>
        </p:txBody>
      </p:sp>
    </p:spTree>
    <p:extLst>
      <p:ext uri="{BB962C8B-B14F-4D97-AF65-F5344CB8AC3E}">
        <p14:creationId xmlns:p14="http://schemas.microsoft.com/office/powerpoint/2010/main" val="4052162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E3FBA74-E007-BDF9-180C-D530ED958AD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sv-SE" b="1" kern="1200" dirty="0">
                <a:latin typeface="Sofia Pro" panose="00000500000000000000" pitchFamily="50" charset="0"/>
                <a:ea typeface="+mj-ea"/>
                <a:cs typeface="+mj-cs"/>
              </a:rPr>
              <a:t>Block 3: Inför match- lagledaren</a:t>
            </a:r>
          </a:p>
        </p:txBody>
      </p:sp>
      <p:sp>
        <p:nvSpPr>
          <p:cNvPr id="4" name="Rubrik 1">
            <a:extLst>
              <a:ext uri="{FF2B5EF4-FFF2-40B4-BE49-F238E27FC236}">
                <a16:creationId xmlns:a16="http://schemas.microsoft.com/office/drawing/2014/main" id="{ED8802D5-9B68-6E74-280A-279ACEC8C240}"/>
              </a:ext>
            </a:extLst>
          </p:cNvPr>
          <p:cNvSpPr txBox="1">
            <a:spLocks/>
          </p:cNvSpPr>
          <p:nvPr/>
        </p:nvSpPr>
        <p:spPr>
          <a:xfrm>
            <a:off x="919233" y="1502979"/>
            <a:ext cx="3505622" cy="510802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pPr>
              <a:spcAft>
                <a:spcPts val="600"/>
              </a:spcAft>
            </a:pPr>
            <a:endParaRPr lang="sv-SE" sz="2800" dirty="0">
              <a:latin typeface="Sofia Pro Medium" panose="00000600000000000000" pitchFamily="50" charset="0"/>
              <a:ea typeface="+mn-ea"/>
              <a:cs typeface="+mn-cs"/>
            </a:endParaRPr>
          </a:p>
          <a:p>
            <a:pPr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342900"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342900"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800100" lvl="1" indent="-228600">
              <a:lnSpc>
                <a:spcPct val="90000"/>
              </a:lnSpc>
              <a:spcAft>
                <a:spcPts val="600"/>
              </a:spcAft>
              <a:buFont typeface="Arial" panose="020B0604020202020204" pitchFamily="34" charset="0"/>
              <a:buChar char="•"/>
            </a:pPr>
            <a:endParaRPr lang="sv-SE" sz="2800" dirty="0">
              <a:latin typeface="Sofia Pro Medium" panose="00000600000000000000" pitchFamily="50" charset="0"/>
            </a:endParaRPr>
          </a:p>
          <a:p>
            <a:pPr marL="800100" lvl="1" indent="-228600">
              <a:lnSpc>
                <a:spcPct val="90000"/>
              </a:lnSpc>
              <a:spcAft>
                <a:spcPts val="600"/>
              </a:spcAft>
              <a:buFont typeface="Arial" panose="020B0604020202020204" pitchFamily="34" charset="0"/>
              <a:buChar char="•"/>
            </a:pPr>
            <a:endParaRPr lang="sv-SE" sz="2800" dirty="0">
              <a:latin typeface="Sofia Pro Medium" panose="00000600000000000000" pitchFamily="50" charset="0"/>
            </a:endParaRPr>
          </a:p>
          <a:p>
            <a:pPr indent="-228600">
              <a:spcAft>
                <a:spcPts val="600"/>
              </a:spcAft>
              <a:buFont typeface="Arial" panose="020B0604020202020204" pitchFamily="34" charset="0"/>
              <a:buChar char="•"/>
            </a:pPr>
            <a:endParaRPr lang="sv-SE" sz="2800" b="1" dirty="0">
              <a:latin typeface="Sofia Pro Medium" panose="00000600000000000000" pitchFamily="50" charset="0"/>
              <a:ea typeface="+mn-ea"/>
              <a:cs typeface="+mn-cs"/>
            </a:endParaRPr>
          </a:p>
        </p:txBody>
      </p:sp>
      <p:sp>
        <p:nvSpPr>
          <p:cNvPr id="2" name="textruta 1">
            <a:extLst>
              <a:ext uri="{FF2B5EF4-FFF2-40B4-BE49-F238E27FC236}">
                <a16:creationId xmlns:a16="http://schemas.microsoft.com/office/drawing/2014/main" id="{BA9241DD-DA5F-6DF3-8DEC-5940FFEAEDE9}"/>
              </a:ext>
            </a:extLst>
          </p:cNvPr>
          <p:cNvSpPr txBox="1"/>
          <p:nvPr/>
        </p:nvSpPr>
        <p:spPr>
          <a:xfrm>
            <a:off x="653141" y="1889760"/>
            <a:ext cx="9370423" cy="3139321"/>
          </a:xfrm>
          <a:prstGeom prst="rect">
            <a:avLst/>
          </a:prstGeom>
          <a:noFill/>
        </p:spPr>
        <p:txBody>
          <a:bodyPr wrap="square" rtlCol="0">
            <a:spAutoFit/>
          </a:bodyPr>
          <a:lstStyle/>
          <a:p>
            <a:r>
              <a:rPr lang="sv-SE" dirty="0">
                <a:latin typeface="Sofia Pro" panose="02000000000000000000" pitchFamily="50" charset="0"/>
              </a:rPr>
              <a:t>Från och med nu kommer inga lösa papper behövas (</a:t>
            </a:r>
            <a:r>
              <a:rPr lang="sv-SE" dirty="0" err="1">
                <a:latin typeface="Sofia Pro" panose="02000000000000000000" pitchFamily="50" charset="0"/>
              </a:rPr>
              <a:t>ev</a:t>
            </a:r>
            <a:r>
              <a:rPr lang="sv-SE" dirty="0">
                <a:latin typeface="Sofia Pro" panose="02000000000000000000" pitchFamily="50" charset="0"/>
              </a:rPr>
              <a:t> till TV för Elitserien/Allsvenskan)</a:t>
            </a:r>
          </a:p>
          <a:p>
            <a:endParaRPr lang="sv-SE" dirty="0">
              <a:latin typeface="Sofia Pro" panose="02000000000000000000" pitchFamily="50" charset="0"/>
            </a:endParaRPr>
          </a:p>
          <a:p>
            <a:r>
              <a:rPr lang="sv-SE" dirty="0">
                <a:latin typeface="Sofia Pro" panose="02000000000000000000" pitchFamily="50" charset="0"/>
              </a:rPr>
              <a:t>Lagledaren kommer istället att lägga in laguppställningarna i systemet direkt via sin telefon/dator. Dessa uppgifter ska vara inne i systemet senast 1h och 30 minuter innan matchstart. </a:t>
            </a:r>
          </a:p>
          <a:p>
            <a:endParaRPr lang="sv-SE" dirty="0">
              <a:latin typeface="Sofia Pro" panose="02000000000000000000" pitchFamily="50" charset="0"/>
            </a:endParaRPr>
          </a:p>
          <a:p>
            <a:r>
              <a:rPr lang="sv-SE" dirty="0">
                <a:latin typeface="Sofia Pro" panose="02000000000000000000" pitchFamily="50" charset="0"/>
              </a:rPr>
              <a:t>Dock kommer det säkert vara rörigt i början och därför önskar vi att ni har någorlunda koll på vad det är dem ska göra om det är så att de behöver hjälp. </a:t>
            </a:r>
          </a:p>
          <a:p>
            <a:endParaRPr lang="sv-SE" dirty="0">
              <a:latin typeface="Sofia Pro" panose="02000000000000000000" pitchFamily="50" charset="0"/>
            </a:endParaRPr>
          </a:p>
          <a:p>
            <a:r>
              <a:rPr lang="sv-SE" dirty="0">
                <a:latin typeface="Sofia Pro" panose="02000000000000000000" pitchFamily="50" charset="0"/>
              </a:rPr>
              <a:t>Nedan- Några bilder om vad lagledare/tränare behöver göra.</a:t>
            </a:r>
          </a:p>
          <a:p>
            <a:endParaRPr lang="sv-SE" dirty="0">
              <a:latin typeface="Sofia Pro" panose="02000000000000000000" pitchFamily="50" charset="0"/>
            </a:endParaRPr>
          </a:p>
        </p:txBody>
      </p:sp>
    </p:spTree>
    <p:extLst>
      <p:ext uri="{BB962C8B-B14F-4D97-AF65-F5344CB8AC3E}">
        <p14:creationId xmlns:p14="http://schemas.microsoft.com/office/powerpoint/2010/main" val="1370042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3BF183-F3F8-9C9C-C727-51A35DB2EC01}"/>
              </a:ext>
            </a:extLst>
          </p:cNvPr>
          <p:cNvSpPr>
            <a:spLocks noGrp="1"/>
          </p:cNvSpPr>
          <p:nvPr>
            <p:ph type="title"/>
          </p:nvPr>
        </p:nvSpPr>
        <p:spPr/>
        <p:txBody>
          <a:bodyPr/>
          <a:lstStyle/>
          <a:p>
            <a:r>
              <a:rPr lang="sv-SE" b="1" dirty="0"/>
              <a:t>Block 3: Inför match- lagledaren</a:t>
            </a:r>
          </a:p>
        </p:txBody>
      </p:sp>
      <p:sp>
        <p:nvSpPr>
          <p:cNvPr id="3" name="Platshållare för innehåll 2">
            <a:extLst>
              <a:ext uri="{FF2B5EF4-FFF2-40B4-BE49-F238E27FC236}">
                <a16:creationId xmlns:a16="http://schemas.microsoft.com/office/drawing/2014/main" id="{5A6A184B-8620-FF0D-0BB5-3CC99A36D881}"/>
              </a:ext>
            </a:extLst>
          </p:cNvPr>
          <p:cNvSpPr>
            <a:spLocks noGrp="1"/>
          </p:cNvSpPr>
          <p:nvPr>
            <p:ph sz="half" idx="1"/>
          </p:nvPr>
        </p:nvSpPr>
        <p:spPr>
          <a:xfrm>
            <a:off x="489856" y="1690688"/>
            <a:ext cx="10117184" cy="4351338"/>
          </a:xfrm>
        </p:spPr>
        <p:txBody>
          <a:bodyPr>
            <a:normAutofit/>
          </a:bodyPr>
          <a:lstStyle/>
          <a:p>
            <a:pPr marL="514350" indent="-514350">
              <a:buAutoNum type="arabicPeriod"/>
            </a:pPr>
            <a:r>
              <a:rPr lang="sv-SE" sz="2400" dirty="0">
                <a:latin typeface="Sofia Pro" panose="02000000000000000000" pitchFamily="50" charset="0"/>
              </a:rPr>
              <a:t>Alla spelare behöver vara licensierade för att kunna läggas till. Detta görs via föreningsadministratören i klubben. </a:t>
            </a:r>
          </a:p>
          <a:p>
            <a:pPr marL="514350" indent="-514350">
              <a:buAutoNum type="arabicPeriod"/>
            </a:pPr>
            <a:r>
              <a:rPr lang="sv-SE" sz="2400" dirty="0">
                <a:latin typeface="Sofia Pro" panose="02000000000000000000" pitchFamily="50" charset="0"/>
              </a:rPr>
              <a:t>Truppen- De behöver på sin sida lägga in truppen som de använder under året. Detta gör de under sitt lag</a:t>
            </a:r>
            <a:r>
              <a:rPr lang="sv-SE" sz="2400" dirty="0">
                <a:latin typeface="Sofia Pro" panose="02000000000000000000" pitchFamily="50" charset="0"/>
                <a:sym typeface="Wingdings" panose="05000000000000000000" pitchFamily="2" charset="2"/>
              </a:rPr>
              <a:t> trupp lägg till spelare. </a:t>
            </a:r>
          </a:p>
          <a:p>
            <a:pPr marL="514350" indent="-514350">
              <a:buAutoNum type="arabicPeriod"/>
            </a:pPr>
            <a:r>
              <a:rPr lang="sv-SE" sz="2400" dirty="0">
                <a:latin typeface="Sofia Pro" panose="02000000000000000000" pitchFamily="50" charset="0"/>
                <a:sym typeface="Wingdings" panose="05000000000000000000" pitchFamily="2" charset="2"/>
              </a:rPr>
              <a:t>Följa ett lag- precis som ni fått lära er i Block 2 behöver de också följa ett lag för att nå det elektroniska matchprotokollet. </a:t>
            </a:r>
          </a:p>
          <a:p>
            <a:pPr marL="514350" indent="-514350">
              <a:buAutoNum type="arabicPeriod"/>
            </a:pPr>
            <a:r>
              <a:rPr lang="sv-SE" sz="2400" dirty="0">
                <a:latin typeface="Sofia Pro" panose="02000000000000000000" pitchFamily="50" charset="0"/>
                <a:sym typeface="Wingdings" panose="05000000000000000000" pitchFamily="2" charset="2"/>
              </a:rPr>
              <a:t>Lägga till spelare i laguppställningen- detta kommer att visas på nästgående bilder. </a:t>
            </a:r>
            <a:endParaRPr lang="sv-SE" sz="2400" dirty="0">
              <a:latin typeface="Sofia Pro" panose="02000000000000000000" pitchFamily="50" charset="0"/>
            </a:endParaRPr>
          </a:p>
          <a:p>
            <a:pPr marL="514350" indent="-514350">
              <a:buAutoNum type="arabicPeriod"/>
            </a:pPr>
            <a:endParaRPr lang="sv-SE" sz="2400" dirty="0">
              <a:latin typeface="Sofia Pro" panose="02000000000000000000" pitchFamily="50" charset="0"/>
            </a:endParaRPr>
          </a:p>
        </p:txBody>
      </p:sp>
    </p:spTree>
    <p:extLst>
      <p:ext uri="{BB962C8B-B14F-4D97-AF65-F5344CB8AC3E}">
        <p14:creationId xmlns:p14="http://schemas.microsoft.com/office/powerpoint/2010/main" val="299280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979C58-3FE0-03EF-050E-B23A1DE4CE49}"/>
              </a:ext>
            </a:extLst>
          </p:cNvPr>
          <p:cNvSpPr>
            <a:spLocks noGrp="1"/>
          </p:cNvSpPr>
          <p:nvPr>
            <p:ph type="title"/>
          </p:nvPr>
        </p:nvSpPr>
        <p:spPr/>
        <p:txBody>
          <a:bodyPr/>
          <a:lstStyle/>
          <a:p>
            <a:r>
              <a:rPr lang="sv-SE" sz="4000" b="1" dirty="0"/>
              <a:t>Block 3: Inför match- lagledaren</a:t>
            </a:r>
          </a:p>
        </p:txBody>
      </p:sp>
      <p:sp>
        <p:nvSpPr>
          <p:cNvPr id="3" name="Rubrik 1">
            <a:extLst>
              <a:ext uri="{FF2B5EF4-FFF2-40B4-BE49-F238E27FC236}">
                <a16:creationId xmlns:a16="http://schemas.microsoft.com/office/drawing/2014/main" id="{5CE5A1E5-5A35-87B6-E5E5-255719806CE0}"/>
              </a:ext>
            </a:extLst>
          </p:cNvPr>
          <p:cNvSpPr txBox="1">
            <a:spLocks/>
          </p:cNvSpPr>
          <p:nvPr/>
        </p:nvSpPr>
        <p:spPr>
          <a:xfrm>
            <a:off x="627289" y="1588358"/>
            <a:ext cx="6478905" cy="31065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r>
              <a:rPr lang="sv-SE" sz="1800" dirty="0"/>
              <a:t> </a:t>
            </a:r>
          </a:p>
          <a:p>
            <a:pPr marL="514350" indent="-514350">
              <a:buAutoNum type="arabicPeriod"/>
            </a:pPr>
            <a:endParaRPr lang="sv-SE" sz="1800" dirty="0"/>
          </a:p>
          <a:p>
            <a:pPr marL="514350" indent="-514350">
              <a:buAutoNum type="arabicPeriod"/>
            </a:pPr>
            <a:endParaRPr lang="sv-SE" sz="1800" dirty="0"/>
          </a:p>
          <a:p>
            <a:pPr marL="514350" indent="-514350">
              <a:buAutoNum type="arabicPeriod"/>
            </a:pPr>
            <a:endParaRPr lang="sv-SE" sz="2800" b="1" dirty="0"/>
          </a:p>
        </p:txBody>
      </p:sp>
      <p:pic>
        <p:nvPicPr>
          <p:cNvPr id="8" name="Bildobjekt 7">
            <a:extLst>
              <a:ext uri="{FF2B5EF4-FFF2-40B4-BE49-F238E27FC236}">
                <a16:creationId xmlns:a16="http://schemas.microsoft.com/office/drawing/2014/main" id="{1756D0C0-A2E3-EFFA-4D83-4B3A11E4609C}"/>
              </a:ext>
            </a:extLst>
          </p:cNvPr>
          <p:cNvPicPr>
            <a:picLocks noChangeAspect="1"/>
          </p:cNvPicPr>
          <p:nvPr/>
        </p:nvPicPr>
        <p:blipFill>
          <a:blip r:embed="rId2"/>
          <a:stretch>
            <a:fillRect/>
          </a:stretch>
        </p:blipFill>
        <p:spPr>
          <a:xfrm>
            <a:off x="3866741" y="1716517"/>
            <a:ext cx="8232367" cy="3734752"/>
          </a:xfrm>
          <a:prstGeom prst="rect">
            <a:avLst/>
          </a:prstGeom>
        </p:spPr>
      </p:pic>
      <p:sp>
        <p:nvSpPr>
          <p:cNvPr id="9" name="Rubrik 1">
            <a:extLst>
              <a:ext uri="{FF2B5EF4-FFF2-40B4-BE49-F238E27FC236}">
                <a16:creationId xmlns:a16="http://schemas.microsoft.com/office/drawing/2014/main" id="{8B1A3366-B0A6-9419-167E-3F84F73F4181}"/>
              </a:ext>
            </a:extLst>
          </p:cNvPr>
          <p:cNvSpPr txBox="1">
            <a:spLocks/>
          </p:cNvSpPr>
          <p:nvPr/>
        </p:nvSpPr>
        <p:spPr>
          <a:xfrm>
            <a:off x="68702" y="695437"/>
            <a:ext cx="3692584" cy="351059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pPr marL="342900" indent="-342900">
              <a:buAutoNum type="arabicPeriod"/>
            </a:pPr>
            <a:r>
              <a:rPr lang="sv-SE" sz="1800" dirty="0"/>
              <a:t>Klicka på elektroniskt matchprotokoll.</a:t>
            </a:r>
          </a:p>
          <a:p>
            <a:pPr marL="342900" indent="-342900">
              <a:buAutoNum type="arabicPeriod"/>
            </a:pPr>
            <a:r>
              <a:rPr lang="sv-SE" sz="1800" dirty="0"/>
              <a:t>Här kommer de matcher ditt lag har de närmaste 3 dagarna visas. Klicka på ”redigera” på den matchen som ditt lag ska spela. </a:t>
            </a:r>
          </a:p>
          <a:p>
            <a:pPr marL="342900" indent="-342900">
              <a:buAutoNum type="arabicPeriod"/>
            </a:pPr>
            <a:endParaRPr lang="sv-SE" sz="1800" dirty="0"/>
          </a:p>
        </p:txBody>
      </p:sp>
      <p:sp>
        <p:nvSpPr>
          <p:cNvPr id="10" name="textruta 9">
            <a:extLst>
              <a:ext uri="{FF2B5EF4-FFF2-40B4-BE49-F238E27FC236}">
                <a16:creationId xmlns:a16="http://schemas.microsoft.com/office/drawing/2014/main" id="{095B0721-6745-2F1A-EC73-7965F2183A74}"/>
              </a:ext>
            </a:extLst>
          </p:cNvPr>
          <p:cNvSpPr txBox="1"/>
          <p:nvPr/>
        </p:nvSpPr>
        <p:spPr>
          <a:xfrm>
            <a:off x="5378237" y="4117125"/>
            <a:ext cx="438150" cy="461665"/>
          </a:xfrm>
          <a:prstGeom prst="rect">
            <a:avLst/>
          </a:prstGeom>
          <a:noFill/>
        </p:spPr>
        <p:txBody>
          <a:bodyPr wrap="square" rtlCol="0">
            <a:spAutoFit/>
          </a:bodyPr>
          <a:lstStyle/>
          <a:p>
            <a:r>
              <a:rPr lang="sv-SE" sz="2400" b="1" dirty="0">
                <a:solidFill>
                  <a:srgbClr val="002060"/>
                </a:solidFill>
              </a:rPr>
              <a:t>1</a:t>
            </a:r>
          </a:p>
        </p:txBody>
      </p:sp>
      <p:sp>
        <p:nvSpPr>
          <p:cNvPr id="11" name="textruta 10">
            <a:extLst>
              <a:ext uri="{FF2B5EF4-FFF2-40B4-BE49-F238E27FC236}">
                <a16:creationId xmlns:a16="http://schemas.microsoft.com/office/drawing/2014/main" id="{2609F360-BDB7-7B81-058F-512147CDE299}"/>
              </a:ext>
            </a:extLst>
          </p:cNvPr>
          <p:cNvSpPr txBox="1"/>
          <p:nvPr/>
        </p:nvSpPr>
        <p:spPr>
          <a:xfrm>
            <a:off x="10397277" y="4808005"/>
            <a:ext cx="438150" cy="461665"/>
          </a:xfrm>
          <a:prstGeom prst="rect">
            <a:avLst/>
          </a:prstGeom>
          <a:noFill/>
        </p:spPr>
        <p:txBody>
          <a:bodyPr wrap="square" rtlCol="0">
            <a:spAutoFit/>
          </a:bodyPr>
          <a:lstStyle/>
          <a:p>
            <a:r>
              <a:rPr lang="sv-SE" sz="2400" b="1" dirty="0">
                <a:solidFill>
                  <a:srgbClr val="002060"/>
                </a:solidFill>
              </a:rPr>
              <a:t>2</a:t>
            </a:r>
          </a:p>
        </p:txBody>
      </p:sp>
    </p:spTree>
    <p:extLst>
      <p:ext uri="{BB962C8B-B14F-4D97-AF65-F5344CB8AC3E}">
        <p14:creationId xmlns:p14="http://schemas.microsoft.com/office/powerpoint/2010/main" val="101508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09B91B1-41B4-5DF2-9099-486C3AEE793F}"/>
              </a:ext>
            </a:extLst>
          </p:cNvPr>
          <p:cNvPicPr>
            <a:picLocks noChangeAspect="1"/>
          </p:cNvPicPr>
          <p:nvPr/>
        </p:nvPicPr>
        <p:blipFill>
          <a:blip r:embed="rId2"/>
          <a:stretch>
            <a:fillRect/>
          </a:stretch>
        </p:blipFill>
        <p:spPr>
          <a:xfrm>
            <a:off x="5279689" y="1384028"/>
            <a:ext cx="6074111" cy="4922700"/>
          </a:xfrm>
          <a:prstGeom prst="rect">
            <a:avLst/>
          </a:prstGeom>
        </p:spPr>
      </p:pic>
      <p:sp>
        <p:nvSpPr>
          <p:cNvPr id="2" name="Rubrik 1">
            <a:extLst>
              <a:ext uri="{FF2B5EF4-FFF2-40B4-BE49-F238E27FC236}">
                <a16:creationId xmlns:a16="http://schemas.microsoft.com/office/drawing/2014/main" id="{95979C58-3FE0-03EF-050E-B23A1DE4CE49}"/>
              </a:ext>
            </a:extLst>
          </p:cNvPr>
          <p:cNvSpPr>
            <a:spLocks noGrp="1"/>
          </p:cNvSpPr>
          <p:nvPr>
            <p:ph type="title"/>
          </p:nvPr>
        </p:nvSpPr>
        <p:spPr/>
        <p:txBody>
          <a:bodyPr/>
          <a:lstStyle/>
          <a:p>
            <a:r>
              <a:rPr lang="sv-SE" sz="4000" b="1" dirty="0"/>
              <a:t>Block 3: inför match- lagledaren</a:t>
            </a:r>
          </a:p>
        </p:txBody>
      </p:sp>
      <p:sp>
        <p:nvSpPr>
          <p:cNvPr id="3" name="Rubrik 1">
            <a:extLst>
              <a:ext uri="{FF2B5EF4-FFF2-40B4-BE49-F238E27FC236}">
                <a16:creationId xmlns:a16="http://schemas.microsoft.com/office/drawing/2014/main" id="{5CE5A1E5-5A35-87B6-E5E5-255719806CE0}"/>
              </a:ext>
            </a:extLst>
          </p:cNvPr>
          <p:cNvSpPr txBox="1">
            <a:spLocks/>
          </p:cNvSpPr>
          <p:nvPr/>
        </p:nvSpPr>
        <p:spPr>
          <a:xfrm>
            <a:off x="627289" y="1588358"/>
            <a:ext cx="6478905" cy="31065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r>
              <a:rPr lang="sv-SE" sz="1800" dirty="0"/>
              <a:t> </a:t>
            </a:r>
          </a:p>
          <a:p>
            <a:pPr marL="514350" indent="-514350">
              <a:buAutoNum type="arabicPeriod"/>
            </a:pPr>
            <a:endParaRPr lang="sv-SE" sz="1800" dirty="0"/>
          </a:p>
          <a:p>
            <a:pPr marL="514350" indent="-514350">
              <a:buAutoNum type="arabicPeriod"/>
            </a:pPr>
            <a:endParaRPr lang="sv-SE" sz="1800" dirty="0"/>
          </a:p>
          <a:p>
            <a:pPr marL="514350" indent="-514350">
              <a:buAutoNum type="arabicPeriod"/>
            </a:pPr>
            <a:endParaRPr lang="sv-SE" sz="2800" b="1" dirty="0"/>
          </a:p>
        </p:txBody>
      </p:sp>
      <p:sp>
        <p:nvSpPr>
          <p:cNvPr id="9" name="Rubrik 1">
            <a:extLst>
              <a:ext uri="{FF2B5EF4-FFF2-40B4-BE49-F238E27FC236}">
                <a16:creationId xmlns:a16="http://schemas.microsoft.com/office/drawing/2014/main" id="{8B1A3366-B0A6-9419-167E-3F84F73F4181}"/>
              </a:ext>
            </a:extLst>
          </p:cNvPr>
          <p:cNvSpPr txBox="1">
            <a:spLocks/>
          </p:cNvSpPr>
          <p:nvPr/>
        </p:nvSpPr>
        <p:spPr>
          <a:xfrm>
            <a:off x="251582" y="1990204"/>
            <a:ext cx="3692584" cy="3510597"/>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pPr marL="342900" indent="-342900">
              <a:buAutoNum type="arabicPeriod"/>
            </a:pPr>
            <a:r>
              <a:rPr lang="sv-SE" sz="1800" dirty="0"/>
              <a:t>Under ”välj spelare” lägger du in alla spelare som ska vara med i laguppställningen, dvs de som ska spela idag. Mer info nästa bild.</a:t>
            </a:r>
          </a:p>
          <a:p>
            <a:pPr marL="342900" indent="-342900">
              <a:buAutoNum type="arabicPeriod"/>
            </a:pPr>
            <a:r>
              <a:rPr lang="sv-SE" sz="1800" dirty="0"/>
              <a:t>Under ”välj ledarstab” lägger du in alla ledare som ska vara med. Detta skriver du in manuellt och lägger in vad hen ska ha för roll. </a:t>
            </a:r>
          </a:p>
          <a:p>
            <a:pPr marL="342900" indent="-342900">
              <a:buAutoNum type="arabicPeriod"/>
            </a:pPr>
            <a:r>
              <a:rPr lang="sv-SE" sz="1800" dirty="0"/>
              <a:t>Under tröjfärg lägger du till färg på tröjan ni spelar med under matchen. Har ni en flerfärgad tröja så tar du den färg som är i majoritet. </a:t>
            </a:r>
          </a:p>
          <a:p>
            <a:pPr marL="342900" indent="-342900">
              <a:buAutoNum type="arabicPeriod"/>
            </a:pPr>
            <a:endParaRPr lang="sv-SE" sz="1800" dirty="0"/>
          </a:p>
          <a:p>
            <a:pPr marL="342900" indent="-342900">
              <a:buAutoNum type="arabicPeriod"/>
            </a:pPr>
            <a:endParaRPr lang="sv-SE" sz="1800" dirty="0"/>
          </a:p>
        </p:txBody>
      </p:sp>
      <p:sp>
        <p:nvSpPr>
          <p:cNvPr id="10" name="textruta 9">
            <a:extLst>
              <a:ext uri="{FF2B5EF4-FFF2-40B4-BE49-F238E27FC236}">
                <a16:creationId xmlns:a16="http://schemas.microsoft.com/office/drawing/2014/main" id="{095B0721-6745-2F1A-EC73-7965F2183A74}"/>
              </a:ext>
            </a:extLst>
          </p:cNvPr>
          <p:cNvSpPr txBox="1"/>
          <p:nvPr/>
        </p:nvSpPr>
        <p:spPr>
          <a:xfrm>
            <a:off x="6458100" y="3306210"/>
            <a:ext cx="438150" cy="461665"/>
          </a:xfrm>
          <a:prstGeom prst="rect">
            <a:avLst/>
          </a:prstGeom>
          <a:noFill/>
        </p:spPr>
        <p:txBody>
          <a:bodyPr wrap="square" rtlCol="0">
            <a:spAutoFit/>
          </a:bodyPr>
          <a:lstStyle/>
          <a:p>
            <a:r>
              <a:rPr lang="sv-SE" sz="2400" b="1" dirty="0">
                <a:solidFill>
                  <a:srgbClr val="002060"/>
                </a:solidFill>
              </a:rPr>
              <a:t>1</a:t>
            </a:r>
          </a:p>
        </p:txBody>
      </p:sp>
      <p:sp>
        <p:nvSpPr>
          <p:cNvPr id="11" name="textruta 10">
            <a:extLst>
              <a:ext uri="{FF2B5EF4-FFF2-40B4-BE49-F238E27FC236}">
                <a16:creationId xmlns:a16="http://schemas.microsoft.com/office/drawing/2014/main" id="{2609F360-BDB7-7B81-058F-512147CDE299}"/>
              </a:ext>
            </a:extLst>
          </p:cNvPr>
          <p:cNvSpPr txBox="1"/>
          <p:nvPr/>
        </p:nvSpPr>
        <p:spPr>
          <a:xfrm>
            <a:off x="6458100" y="3614545"/>
            <a:ext cx="438150" cy="461665"/>
          </a:xfrm>
          <a:prstGeom prst="rect">
            <a:avLst/>
          </a:prstGeom>
          <a:noFill/>
        </p:spPr>
        <p:txBody>
          <a:bodyPr wrap="square" rtlCol="0">
            <a:spAutoFit/>
          </a:bodyPr>
          <a:lstStyle/>
          <a:p>
            <a:r>
              <a:rPr lang="sv-SE" sz="2400" b="1" dirty="0">
                <a:solidFill>
                  <a:srgbClr val="002060"/>
                </a:solidFill>
              </a:rPr>
              <a:t>2</a:t>
            </a:r>
          </a:p>
        </p:txBody>
      </p:sp>
      <p:sp>
        <p:nvSpPr>
          <p:cNvPr id="6" name="textruta 5">
            <a:extLst>
              <a:ext uri="{FF2B5EF4-FFF2-40B4-BE49-F238E27FC236}">
                <a16:creationId xmlns:a16="http://schemas.microsoft.com/office/drawing/2014/main" id="{0E9F30B7-FA9D-9BE9-B317-7E82995D9A2E}"/>
              </a:ext>
            </a:extLst>
          </p:cNvPr>
          <p:cNvSpPr txBox="1"/>
          <p:nvPr/>
        </p:nvSpPr>
        <p:spPr>
          <a:xfrm>
            <a:off x="6458100" y="3912061"/>
            <a:ext cx="438150" cy="461665"/>
          </a:xfrm>
          <a:prstGeom prst="rect">
            <a:avLst/>
          </a:prstGeom>
          <a:noFill/>
        </p:spPr>
        <p:txBody>
          <a:bodyPr wrap="square" rtlCol="0">
            <a:spAutoFit/>
          </a:bodyPr>
          <a:lstStyle/>
          <a:p>
            <a:r>
              <a:rPr lang="sv-SE" sz="2400" b="1" dirty="0">
                <a:solidFill>
                  <a:srgbClr val="002060"/>
                </a:solidFill>
              </a:rPr>
              <a:t>3</a:t>
            </a:r>
          </a:p>
        </p:txBody>
      </p:sp>
    </p:spTree>
    <p:extLst>
      <p:ext uri="{BB962C8B-B14F-4D97-AF65-F5344CB8AC3E}">
        <p14:creationId xmlns:p14="http://schemas.microsoft.com/office/powerpoint/2010/main" val="2745422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FDB8F5D0-D395-2726-F80D-AD78E393A1E7}"/>
              </a:ext>
            </a:extLst>
          </p:cNvPr>
          <p:cNvPicPr>
            <a:picLocks noChangeAspect="1"/>
          </p:cNvPicPr>
          <p:nvPr/>
        </p:nvPicPr>
        <p:blipFill rotWithShape="1">
          <a:blip r:embed="rId2"/>
          <a:srcRect l="10239" t="13662" r="4870" b="9228"/>
          <a:stretch/>
        </p:blipFill>
        <p:spPr>
          <a:xfrm>
            <a:off x="6828336" y="3267270"/>
            <a:ext cx="4727607" cy="2797629"/>
          </a:xfrm>
          <a:prstGeom prst="rect">
            <a:avLst/>
          </a:prstGeom>
        </p:spPr>
      </p:pic>
      <p:pic>
        <p:nvPicPr>
          <p:cNvPr id="7" name="Bildobjekt 6">
            <a:extLst>
              <a:ext uri="{FF2B5EF4-FFF2-40B4-BE49-F238E27FC236}">
                <a16:creationId xmlns:a16="http://schemas.microsoft.com/office/drawing/2014/main" id="{78910120-196B-4283-063D-F8C470531A35}"/>
              </a:ext>
            </a:extLst>
          </p:cNvPr>
          <p:cNvPicPr>
            <a:picLocks noChangeAspect="1"/>
          </p:cNvPicPr>
          <p:nvPr/>
        </p:nvPicPr>
        <p:blipFill>
          <a:blip r:embed="rId3"/>
          <a:stretch>
            <a:fillRect/>
          </a:stretch>
        </p:blipFill>
        <p:spPr>
          <a:xfrm>
            <a:off x="6828336" y="309156"/>
            <a:ext cx="4771209" cy="2973445"/>
          </a:xfrm>
          <a:prstGeom prst="rect">
            <a:avLst/>
          </a:prstGeom>
        </p:spPr>
      </p:pic>
      <p:sp>
        <p:nvSpPr>
          <p:cNvPr id="2" name="Rubrik 1">
            <a:extLst>
              <a:ext uri="{FF2B5EF4-FFF2-40B4-BE49-F238E27FC236}">
                <a16:creationId xmlns:a16="http://schemas.microsoft.com/office/drawing/2014/main" id="{95979C58-3FE0-03EF-050E-B23A1DE4CE49}"/>
              </a:ext>
            </a:extLst>
          </p:cNvPr>
          <p:cNvSpPr>
            <a:spLocks noGrp="1"/>
          </p:cNvSpPr>
          <p:nvPr>
            <p:ph type="title"/>
          </p:nvPr>
        </p:nvSpPr>
        <p:spPr>
          <a:xfrm>
            <a:off x="581931" y="254587"/>
            <a:ext cx="10515600" cy="1325563"/>
          </a:xfrm>
        </p:spPr>
        <p:txBody>
          <a:bodyPr/>
          <a:lstStyle/>
          <a:p>
            <a:r>
              <a:rPr lang="sv-SE" sz="2800" b="1" dirty="0"/>
              <a:t>Block 3: Inför match-lagledaren</a:t>
            </a:r>
          </a:p>
        </p:txBody>
      </p:sp>
      <p:sp>
        <p:nvSpPr>
          <p:cNvPr id="3" name="Rubrik 1">
            <a:extLst>
              <a:ext uri="{FF2B5EF4-FFF2-40B4-BE49-F238E27FC236}">
                <a16:creationId xmlns:a16="http://schemas.microsoft.com/office/drawing/2014/main" id="{5CE5A1E5-5A35-87B6-E5E5-255719806CE0}"/>
              </a:ext>
            </a:extLst>
          </p:cNvPr>
          <p:cNvSpPr txBox="1">
            <a:spLocks/>
          </p:cNvSpPr>
          <p:nvPr/>
        </p:nvSpPr>
        <p:spPr>
          <a:xfrm>
            <a:off x="592455" y="1614484"/>
            <a:ext cx="6478905" cy="31065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r>
              <a:rPr lang="sv-SE" sz="1800" dirty="0"/>
              <a:t> </a:t>
            </a:r>
          </a:p>
          <a:p>
            <a:pPr marL="514350" indent="-514350">
              <a:buAutoNum type="arabicPeriod"/>
            </a:pPr>
            <a:endParaRPr lang="sv-SE" sz="1800" dirty="0"/>
          </a:p>
          <a:p>
            <a:pPr marL="514350" indent="-514350">
              <a:buAutoNum type="arabicPeriod"/>
            </a:pPr>
            <a:endParaRPr lang="sv-SE" sz="1800" dirty="0"/>
          </a:p>
          <a:p>
            <a:pPr marL="514350" indent="-514350">
              <a:buAutoNum type="arabicPeriod"/>
            </a:pPr>
            <a:endParaRPr lang="sv-SE" sz="2800" b="1" dirty="0"/>
          </a:p>
        </p:txBody>
      </p:sp>
      <p:sp>
        <p:nvSpPr>
          <p:cNvPr id="9" name="Rubrik 1">
            <a:extLst>
              <a:ext uri="{FF2B5EF4-FFF2-40B4-BE49-F238E27FC236}">
                <a16:creationId xmlns:a16="http://schemas.microsoft.com/office/drawing/2014/main" id="{8B1A3366-B0A6-9419-167E-3F84F73F4181}"/>
              </a:ext>
            </a:extLst>
          </p:cNvPr>
          <p:cNvSpPr txBox="1">
            <a:spLocks/>
          </p:cNvSpPr>
          <p:nvPr/>
        </p:nvSpPr>
        <p:spPr>
          <a:xfrm>
            <a:off x="528903" y="1580150"/>
            <a:ext cx="5831143" cy="5386251"/>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pPr algn="l"/>
            <a:r>
              <a:rPr lang="sv-SE" sz="1800" dirty="0"/>
              <a:t>Alla spelare som har lagts in i truppen i finner ni här. Nu ska ni välja vilka som ska spela den specifika matchen.</a:t>
            </a:r>
          </a:p>
          <a:p>
            <a:pPr algn="l"/>
            <a:endParaRPr lang="sv-SE" sz="1800" dirty="0"/>
          </a:p>
          <a:p>
            <a:pPr algn="l"/>
            <a:r>
              <a:rPr lang="sv-SE" sz="1800" dirty="0"/>
              <a:t>1. Här ser du alla spelares namn. Klickar du på ”+” så lägger du till spelaren i laguppställningen.</a:t>
            </a:r>
          </a:p>
          <a:p>
            <a:pPr algn="l"/>
            <a:r>
              <a:rPr lang="sv-SE" sz="1800" dirty="0"/>
              <a:t> </a:t>
            </a:r>
          </a:p>
          <a:p>
            <a:pPr algn="l"/>
            <a:r>
              <a:rPr lang="sv-SE" sz="1800" dirty="0"/>
              <a:t>2. När du har klickat på ”+” på en spelare kan du lägga till spelarens nummer. </a:t>
            </a:r>
          </a:p>
          <a:p>
            <a:pPr algn="l"/>
            <a:endParaRPr lang="sv-SE" sz="1800" dirty="0"/>
          </a:p>
          <a:p>
            <a:pPr algn="l"/>
            <a:r>
              <a:rPr lang="sv-SE" sz="1800" dirty="0"/>
              <a:t>3. Välj om spelaren ska starta matchen eller vara avbytare genom att klicka på ”</a:t>
            </a:r>
            <a:r>
              <a:rPr lang="sv-SE" sz="1800" dirty="0" err="1"/>
              <a:t>Avb</a:t>
            </a:r>
            <a:r>
              <a:rPr lang="sv-SE" sz="1800" dirty="0"/>
              <a:t>”. (</a:t>
            </a:r>
            <a:r>
              <a:rPr lang="sv-SE" sz="1800" dirty="0" err="1"/>
              <a:t>Ev</a:t>
            </a:r>
            <a:r>
              <a:rPr lang="sv-SE" sz="1800" dirty="0"/>
              <a:t> ändringar på detta tätt inför match behöver inte göras) </a:t>
            </a:r>
          </a:p>
          <a:p>
            <a:pPr algn="l"/>
            <a:endParaRPr lang="sv-SE" sz="1800" dirty="0"/>
          </a:p>
          <a:p>
            <a:pPr algn="l"/>
            <a:r>
              <a:rPr lang="sv-SE" sz="1800" dirty="0"/>
              <a:t>4. Här uppe ser du hur många du valt som ska vara avbytare/startspelare. </a:t>
            </a:r>
          </a:p>
          <a:p>
            <a:pPr algn="l"/>
            <a:endParaRPr lang="sv-SE" sz="1800" dirty="0"/>
          </a:p>
          <a:p>
            <a:pPr algn="l"/>
            <a:r>
              <a:rPr lang="sv-SE" sz="1800" dirty="0"/>
              <a:t>5. Här ser du alla spelare som du har valt ska spela (antingen initialer eller nummer) och genom att klicka på en specifik spelare så kommer denna att väljas som kapten. </a:t>
            </a:r>
          </a:p>
          <a:p>
            <a:pPr algn="l"/>
            <a:endParaRPr lang="sv-SE" sz="1800" dirty="0"/>
          </a:p>
          <a:p>
            <a:pPr algn="l"/>
            <a:r>
              <a:rPr lang="sv-SE" sz="1800" dirty="0"/>
              <a:t>6. Om du har råkat lägga till en spelare i matchtruppen som inte ska spela aktuell match klickar du på krysset, så försvinner spelaren. </a:t>
            </a:r>
          </a:p>
          <a:p>
            <a:pPr algn="l"/>
            <a:endParaRPr lang="sv-SE" sz="1800" dirty="0"/>
          </a:p>
          <a:p>
            <a:pPr algn="l"/>
            <a:r>
              <a:rPr lang="sv-SE" sz="1800" dirty="0"/>
              <a:t>7. Om du har spelare som av någon anledning inte är licensierad, klicka på ”lägg till ny person”. Då kommer ett fritext-fält fram och du kan skriva in spelarens namn. </a:t>
            </a:r>
            <a:r>
              <a:rPr lang="sv-SE" sz="1800" b="1" dirty="0"/>
              <a:t>OBS ingen statistik förs på manuellt inlagda spelare. </a:t>
            </a:r>
            <a:r>
              <a:rPr lang="sv-SE" sz="1800" dirty="0"/>
              <a:t>Glöm inte att lägga in personen som licensierad snarast, eftersom spelaren inte är försäkrad utan licens.</a:t>
            </a:r>
            <a:endParaRPr lang="sv-SE" sz="1800" b="1" dirty="0"/>
          </a:p>
          <a:p>
            <a:pPr algn="l"/>
            <a:endParaRPr lang="sv-SE" sz="1800" dirty="0"/>
          </a:p>
          <a:p>
            <a:pPr marL="342900" indent="-342900">
              <a:buAutoNum type="arabicPeriod"/>
            </a:pPr>
            <a:endParaRPr lang="sv-SE" sz="1800" dirty="0"/>
          </a:p>
          <a:p>
            <a:pPr marL="342900" indent="-342900">
              <a:buAutoNum type="arabicPeriod"/>
            </a:pPr>
            <a:endParaRPr lang="sv-SE" sz="1800" dirty="0"/>
          </a:p>
        </p:txBody>
      </p:sp>
      <p:sp>
        <p:nvSpPr>
          <p:cNvPr id="10" name="textruta 9">
            <a:extLst>
              <a:ext uri="{FF2B5EF4-FFF2-40B4-BE49-F238E27FC236}">
                <a16:creationId xmlns:a16="http://schemas.microsoft.com/office/drawing/2014/main" id="{095B0721-6745-2F1A-EC73-7965F2183A74}"/>
              </a:ext>
            </a:extLst>
          </p:cNvPr>
          <p:cNvSpPr txBox="1"/>
          <p:nvPr/>
        </p:nvSpPr>
        <p:spPr>
          <a:xfrm>
            <a:off x="7071360" y="1780547"/>
            <a:ext cx="438150" cy="461665"/>
          </a:xfrm>
          <a:prstGeom prst="rect">
            <a:avLst/>
          </a:prstGeom>
          <a:noFill/>
        </p:spPr>
        <p:txBody>
          <a:bodyPr wrap="square" rtlCol="0">
            <a:spAutoFit/>
          </a:bodyPr>
          <a:lstStyle/>
          <a:p>
            <a:r>
              <a:rPr lang="sv-SE" sz="2400" b="1" dirty="0">
                <a:solidFill>
                  <a:srgbClr val="002060"/>
                </a:solidFill>
              </a:rPr>
              <a:t>1</a:t>
            </a:r>
          </a:p>
        </p:txBody>
      </p:sp>
      <p:sp>
        <p:nvSpPr>
          <p:cNvPr id="11" name="textruta 10">
            <a:extLst>
              <a:ext uri="{FF2B5EF4-FFF2-40B4-BE49-F238E27FC236}">
                <a16:creationId xmlns:a16="http://schemas.microsoft.com/office/drawing/2014/main" id="{2609F360-BDB7-7B81-058F-512147CDE299}"/>
              </a:ext>
            </a:extLst>
          </p:cNvPr>
          <p:cNvSpPr txBox="1"/>
          <p:nvPr/>
        </p:nvSpPr>
        <p:spPr>
          <a:xfrm>
            <a:off x="8180612" y="5381960"/>
            <a:ext cx="438150" cy="461665"/>
          </a:xfrm>
          <a:prstGeom prst="rect">
            <a:avLst/>
          </a:prstGeom>
          <a:noFill/>
        </p:spPr>
        <p:txBody>
          <a:bodyPr wrap="square" rtlCol="0">
            <a:spAutoFit/>
          </a:bodyPr>
          <a:lstStyle/>
          <a:p>
            <a:r>
              <a:rPr lang="sv-SE" sz="2400" b="1" dirty="0">
                <a:solidFill>
                  <a:srgbClr val="002060"/>
                </a:solidFill>
              </a:rPr>
              <a:t>7</a:t>
            </a:r>
          </a:p>
        </p:txBody>
      </p:sp>
      <p:sp>
        <p:nvSpPr>
          <p:cNvPr id="6" name="textruta 5">
            <a:extLst>
              <a:ext uri="{FF2B5EF4-FFF2-40B4-BE49-F238E27FC236}">
                <a16:creationId xmlns:a16="http://schemas.microsoft.com/office/drawing/2014/main" id="{0E9F30B7-FA9D-9BE9-B317-7E82995D9A2E}"/>
              </a:ext>
            </a:extLst>
          </p:cNvPr>
          <p:cNvSpPr txBox="1"/>
          <p:nvPr/>
        </p:nvSpPr>
        <p:spPr>
          <a:xfrm>
            <a:off x="9213940" y="5039136"/>
            <a:ext cx="438150" cy="461665"/>
          </a:xfrm>
          <a:prstGeom prst="rect">
            <a:avLst/>
          </a:prstGeom>
          <a:noFill/>
        </p:spPr>
        <p:txBody>
          <a:bodyPr wrap="square" rtlCol="0">
            <a:spAutoFit/>
          </a:bodyPr>
          <a:lstStyle/>
          <a:p>
            <a:r>
              <a:rPr lang="sv-SE" sz="2400" b="1" dirty="0">
                <a:solidFill>
                  <a:srgbClr val="002060"/>
                </a:solidFill>
              </a:rPr>
              <a:t>2</a:t>
            </a:r>
          </a:p>
        </p:txBody>
      </p:sp>
      <p:sp>
        <p:nvSpPr>
          <p:cNvPr id="13" name="textruta 12">
            <a:extLst>
              <a:ext uri="{FF2B5EF4-FFF2-40B4-BE49-F238E27FC236}">
                <a16:creationId xmlns:a16="http://schemas.microsoft.com/office/drawing/2014/main" id="{CE97C5DF-4624-1D97-28A2-0CA77D923701}"/>
              </a:ext>
            </a:extLst>
          </p:cNvPr>
          <p:cNvSpPr txBox="1"/>
          <p:nvPr/>
        </p:nvSpPr>
        <p:spPr>
          <a:xfrm>
            <a:off x="10306866" y="4778126"/>
            <a:ext cx="438150" cy="461665"/>
          </a:xfrm>
          <a:prstGeom prst="rect">
            <a:avLst/>
          </a:prstGeom>
          <a:noFill/>
        </p:spPr>
        <p:txBody>
          <a:bodyPr wrap="square" rtlCol="0">
            <a:spAutoFit/>
          </a:bodyPr>
          <a:lstStyle/>
          <a:p>
            <a:r>
              <a:rPr lang="sv-SE" sz="2400" b="1" dirty="0">
                <a:solidFill>
                  <a:srgbClr val="002060"/>
                </a:solidFill>
              </a:rPr>
              <a:t>3</a:t>
            </a:r>
          </a:p>
        </p:txBody>
      </p:sp>
      <p:sp>
        <p:nvSpPr>
          <p:cNvPr id="14" name="textruta 13">
            <a:extLst>
              <a:ext uri="{FF2B5EF4-FFF2-40B4-BE49-F238E27FC236}">
                <a16:creationId xmlns:a16="http://schemas.microsoft.com/office/drawing/2014/main" id="{909B15B6-2C79-6744-EA7C-9F815D0FABE6}"/>
              </a:ext>
            </a:extLst>
          </p:cNvPr>
          <p:cNvSpPr txBox="1"/>
          <p:nvPr/>
        </p:nvSpPr>
        <p:spPr>
          <a:xfrm>
            <a:off x="10915650" y="5008958"/>
            <a:ext cx="438150" cy="461665"/>
          </a:xfrm>
          <a:prstGeom prst="rect">
            <a:avLst/>
          </a:prstGeom>
          <a:noFill/>
        </p:spPr>
        <p:txBody>
          <a:bodyPr wrap="square" rtlCol="0">
            <a:spAutoFit/>
          </a:bodyPr>
          <a:lstStyle/>
          <a:p>
            <a:r>
              <a:rPr lang="sv-SE" sz="2400" b="1" dirty="0">
                <a:solidFill>
                  <a:srgbClr val="002060"/>
                </a:solidFill>
              </a:rPr>
              <a:t>6</a:t>
            </a:r>
          </a:p>
        </p:txBody>
      </p:sp>
      <p:sp>
        <p:nvSpPr>
          <p:cNvPr id="15" name="textruta 14">
            <a:extLst>
              <a:ext uri="{FF2B5EF4-FFF2-40B4-BE49-F238E27FC236}">
                <a16:creationId xmlns:a16="http://schemas.microsoft.com/office/drawing/2014/main" id="{A973A72B-93E0-48C2-FB74-6C3E41DE8017}"/>
              </a:ext>
            </a:extLst>
          </p:cNvPr>
          <p:cNvSpPr txBox="1"/>
          <p:nvPr/>
        </p:nvSpPr>
        <p:spPr>
          <a:xfrm>
            <a:off x="9517380" y="3907281"/>
            <a:ext cx="438150" cy="461665"/>
          </a:xfrm>
          <a:prstGeom prst="rect">
            <a:avLst/>
          </a:prstGeom>
          <a:noFill/>
        </p:spPr>
        <p:txBody>
          <a:bodyPr wrap="square" rtlCol="0">
            <a:spAutoFit/>
          </a:bodyPr>
          <a:lstStyle/>
          <a:p>
            <a:r>
              <a:rPr lang="sv-SE" sz="2400" b="1" dirty="0">
                <a:solidFill>
                  <a:srgbClr val="002060"/>
                </a:solidFill>
              </a:rPr>
              <a:t>4</a:t>
            </a:r>
          </a:p>
        </p:txBody>
      </p:sp>
      <p:sp>
        <p:nvSpPr>
          <p:cNvPr id="16" name="textruta 15">
            <a:extLst>
              <a:ext uri="{FF2B5EF4-FFF2-40B4-BE49-F238E27FC236}">
                <a16:creationId xmlns:a16="http://schemas.microsoft.com/office/drawing/2014/main" id="{43DA7835-BE3F-6654-9999-E3B93AFA1005}"/>
              </a:ext>
            </a:extLst>
          </p:cNvPr>
          <p:cNvSpPr txBox="1"/>
          <p:nvPr/>
        </p:nvSpPr>
        <p:spPr>
          <a:xfrm>
            <a:off x="8703370" y="4490168"/>
            <a:ext cx="438150" cy="461665"/>
          </a:xfrm>
          <a:prstGeom prst="rect">
            <a:avLst/>
          </a:prstGeom>
          <a:noFill/>
        </p:spPr>
        <p:txBody>
          <a:bodyPr wrap="square" rtlCol="0">
            <a:spAutoFit/>
          </a:bodyPr>
          <a:lstStyle/>
          <a:p>
            <a:r>
              <a:rPr lang="sv-SE" sz="2400" b="1" dirty="0">
                <a:solidFill>
                  <a:srgbClr val="002060"/>
                </a:solidFill>
              </a:rPr>
              <a:t>5</a:t>
            </a:r>
          </a:p>
        </p:txBody>
      </p:sp>
      <p:sp>
        <p:nvSpPr>
          <p:cNvPr id="18" name="Rektangel 17">
            <a:extLst>
              <a:ext uri="{FF2B5EF4-FFF2-40B4-BE49-F238E27FC236}">
                <a16:creationId xmlns:a16="http://schemas.microsoft.com/office/drawing/2014/main" id="{5DA427FD-3056-8547-D547-3FF5D1277D20}"/>
              </a:ext>
            </a:extLst>
          </p:cNvPr>
          <p:cNvSpPr/>
          <p:nvPr/>
        </p:nvSpPr>
        <p:spPr>
          <a:xfrm>
            <a:off x="7585166" y="1965713"/>
            <a:ext cx="1033596" cy="1042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9AE31521-481B-729E-D6AA-88FE75A518E9}"/>
              </a:ext>
            </a:extLst>
          </p:cNvPr>
          <p:cNvSpPr/>
          <p:nvPr/>
        </p:nvSpPr>
        <p:spPr>
          <a:xfrm>
            <a:off x="7583056" y="5139772"/>
            <a:ext cx="734647" cy="1377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58941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979C58-3FE0-03EF-050E-B23A1DE4CE49}"/>
              </a:ext>
            </a:extLst>
          </p:cNvPr>
          <p:cNvSpPr>
            <a:spLocks noGrp="1"/>
          </p:cNvSpPr>
          <p:nvPr>
            <p:ph type="title"/>
          </p:nvPr>
        </p:nvSpPr>
        <p:spPr>
          <a:xfrm>
            <a:off x="581931" y="254587"/>
            <a:ext cx="10515600" cy="1325563"/>
          </a:xfrm>
        </p:spPr>
        <p:txBody>
          <a:bodyPr/>
          <a:lstStyle/>
          <a:p>
            <a:r>
              <a:rPr lang="sv-SE" sz="3200" b="1" dirty="0"/>
              <a:t>Block 3: Inför match- domaren</a:t>
            </a:r>
          </a:p>
        </p:txBody>
      </p:sp>
      <p:sp>
        <p:nvSpPr>
          <p:cNvPr id="3" name="Rubrik 1">
            <a:extLst>
              <a:ext uri="{FF2B5EF4-FFF2-40B4-BE49-F238E27FC236}">
                <a16:creationId xmlns:a16="http://schemas.microsoft.com/office/drawing/2014/main" id="{5CE5A1E5-5A35-87B6-E5E5-255719806CE0}"/>
              </a:ext>
            </a:extLst>
          </p:cNvPr>
          <p:cNvSpPr txBox="1">
            <a:spLocks/>
          </p:cNvSpPr>
          <p:nvPr/>
        </p:nvSpPr>
        <p:spPr>
          <a:xfrm>
            <a:off x="592455" y="1614484"/>
            <a:ext cx="6478905" cy="31065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r>
              <a:rPr lang="sv-SE" sz="1800" dirty="0"/>
              <a:t> </a:t>
            </a:r>
          </a:p>
          <a:p>
            <a:pPr marL="514350" indent="-514350">
              <a:buAutoNum type="arabicPeriod"/>
            </a:pPr>
            <a:endParaRPr lang="sv-SE" sz="1800" dirty="0"/>
          </a:p>
          <a:p>
            <a:pPr marL="514350" indent="-514350">
              <a:buAutoNum type="arabicPeriod"/>
            </a:pPr>
            <a:endParaRPr lang="sv-SE" sz="1800" dirty="0"/>
          </a:p>
          <a:p>
            <a:pPr marL="514350" indent="-514350">
              <a:buAutoNum type="arabicPeriod"/>
            </a:pPr>
            <a:endParaRPr lang="sv-SE" sz="2800" b="1" dirty="0"/>
          </a:p>
        </p:txBody>
      </p:sp>
      <p:sp>
        <p:nvSpPr>
          <p:cNvPr id="9" name="Rubrik 1">
            <a:extLst>
              <a:ext uri="{FF2B5EF4-FFF2-40B4-BE49-F238E27FC236}">
                <a16:creationId xmlns:a16="http://schemas.microsoft.com/office/drawing/2014/main" id="{8B1A3366-B0A6-9419-167E-3F84F73F4181}"/>
              </a:ext>
            </a:extLst>
          </p:cNvPr>
          <p:cNvSpPr txBox="1">
            <a:spLocks/>
          </p:cNvSpPr>
          <p:nvPr/>
        </p:nvSpPr>
        <p:spPr>
          <a:xfrm>
            <a:off x="592455" y="1848661"/>
            <a:ext cx="7384596" cy="372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pPr algn="l"/>
            <a:r>
              <a:rPr lang="sv-SE" sz="1800" dirty="0"/>
              <a:t>Även domaren kommer att se laguppställningen på sin egen telefon, så detta kommer ni inte behöva visa för dem.   </a:t>
            </a:r>
          </a:p>
          <a:p>
            <a:pPr algn="l"/>
            <a:endParaRPr lang="sv-SE" sz="1800" b="1" dirty="0"/>
          </a:p>
          <a:p>
            <a:pPr algn="l"/>
            <a:r>
              <a:rPr lang="sv-SE" sz="1800" dirty="0"/>
              <a:t>Däremot finns fortfarande möte mellan domare/matchrapportörer 35 min innan match i Elitserien Dam, Herr och Bandyallsvenskan Herr för att ge radio och liknande. </a:t>
            </a:r>
          </a:p>
          <a:p>
            <a:pPr algn="l"/>
            <a:endParaRPr lang="sv-SE" sz="1800" dirty="0"/>
          </a:p>
          <a:p>
            <a:pPr algn="l"/>
            <a:r>
              <a:rPr lang="sv-SE" sz="1800" dirty="0"/>
              <a:t>Övriga serier- bra om ni kommer in och ”säger hej” till domarna innan match. Om ni väljer att inte göra detta- kolla med domaren hur ni ska få deras radio osv.</a:t>
            </a:r>
          </a:p>
          <a:p>
            <a:pPr algn="l"/>
            <a:endParaRPr lang="sv-SE" sz="1800" dirty="0"/>
          </a:p>
          <a:p>
            <a:pPr marL="342900" indent="-342900">
              <a:buAutoNum type="arabicPeriod"/>
            </a:pPr>
            <a:endParaRPr lang="sv-SE" sz="1800" dirty="0"/>
          </a:p>
          <a:p>
            <a:pPr marL="342900" indent="-342900">
              <a:buAutoNum type="arabicPeriod"/>
            </a:pPr>
            <a:endParaRPr lang="sv-SE" sz="1800" dirty="0"/>
          </a:p>
        </p:txBody>
      </p:sp>
    </p:spTree>
    <p:extLst>
      <p:ext uri="{BB962C8B-B14F-4D97-AF65-F5344CB8AC3E}">
        <p14:creationId xmlns:p14="http://schemas.microsoft.com/office/powerpoint/2010/main" val="1158414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99278F-7E81-2983-D591-2C011F45689A}"/>
              </a:ext>
            </a:extLst>
          </p:cNvPr>
          <p:cNvSpPr>
            <a:spLocks noGrp="1"/>
          </p:cNvSpPr>
          <p:nvPr>
            <p:ph type="title"/>
          </p:nvPr>
        </p:nvSpPr>
        <p:spPr/>
        <p:txBody>
          <a:bodyPr/>
          <a:lstStyle/>
          <a:p>
            <a:r>
              <a:rPr lang="sv-SE" sz="4400" b="1" dirty="0"/>
              <a:t>Innehåll</a:t>
            </a:r>
          </a:p>
        </p:txBody>
      </p:sp>
      <p:sp>
        <p:nvSpPr>
          <p:cNvPr id="3" name="Rubrik 1">
            <a:extLst>
              <a:ext uri="{FF2B5EF4-FFF2-40B4-BE49-F238E27FC236}">
                <a16:creationId xmlns:a16="http://schemas.microsoft.com/office/drawing/2014/main" id="{2B12D0D0-CBFC-E1B5-6F0C-115D346E23C8}"/>
              </a:ext>
            </a:extLst>
          </p:cNvPr>
          <p:cNvSpPr txBox="1">
            <a:spLocks/>
          </p:cNvSpPr>
          <p:nvPr/>
        </p:nvSpPr>
        <p:spPr>
          <a:xfrm>
            <a:off x="838200" y="3269434"/>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r>
              <a:rPr lang="sv-SE" sz="2800" dirty="0"/>
              <a:t>Block 1: Bakgrund Profixio/ Profixio som system</a:t>
            </a:r>
          </a:p>
          <a:p>
            <a:endParaRPr lang="sv-SE" sz="2800" dirty="0"/>
          </a:p>
          <a:p>
            <a:r>
              <a:rPr lang="sv-SE" sz="2800" dirty="0"/>
              <a:t>Block 2: Logga in/Följa lag</a:t>
            </a:r>
          </a:p>
          <a:p>
            <a:endParaRPr lang="sv-SE" sz="2800" dirty="0"/>
          </a:p>
          <a:p>
            <a:r>
              <a:rPr lang="sv-SE" sz="2800" dirty="0"/>
              <a:t>Block 3: Inför match</a:t>
            </a:r>
          </a:p>
          <a:p>
            <a:endParaRPr lang="sv-SE" sz="2800" dirty="0"/>
          </a:p>
          <a:p>
            <a:r>
              <a:rPr lang="sv-SE" sz="2800" dirty="0"/>
              <a:t>Block 4: Matchrapportering</a:t>
            </a:r>
          </a:p>
          <a:p>
            <a:endParaRPr lang="sv-SE" sz="2800" dirty="0"/>
          </a:p>
          <a:p>
            <a:r>
              <a:rPr lang="sv-SE" sz="2800" dirty="0"/>
              <a:t>Block 5: Efter match</a:t>
            </a:r>
          </a:p>
          <a:p>
            <a:endParaRPr lang="sv-SE" sz="2800" dirty="0"/>
          </a:p>
        </p:txBody>
      </p:sp>
    </p:spTree>
    <p:extLst>
      <p:ext uri="{BB962C8B-B14F-4D97-AF65-F5344CB8AC3E}">
        <p14:creationId xmlns:p14="http://schemas.microsoft.com/office/powerpoint/2010/main" val="1749420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979C58-3FE0-03EF-050E-B23A1DE4CE49}"/>
              </a:ext>
            </a:extLst>
          </p:cNvPr>
          <p:cNvSpPr>
            <a:spLocks noGrp="1"/>
          </p:cNvSpPr>
          <p:nvPr>
            <p:ph type="title"/>
          </p:nvPr>
        </p:nvSpPr>
        <p:spPr>
          <a:xfrm>
            <a:off x="581931" y="254587"/>
            <a:ext cx="10515600" cy="1325563"/>
          </a:xfrm>
        </p:spPr>
        <p:txBody>
          <a:bodyPr/>
          <a:lstStyle/>
          <a:p>
            <a:r>
              <a:rPr lang="sv-SE" sz="3200" b="1" dirty="0"/>
              <a:t>Block 3: Inför match- Matchrapportören</a:t>
            </a:r>
          </a:p>
        </p:txBody>
      </p:sp>
      <p:sp>
        <p:nvSpPr>
          <p:cNvPr id="3" name="Rubrik 1">
            <a:extLst>
              <a:ext uri="{FF2B5EF4-FFF2-40B4-BE49-F238E27FC236}">
                <a16:creationId xmlns:a16="http://schemas.microsoft.com/office/drawing/2014/main" id="{5CE5A1E5-5A35-87B6-E5E5-255719806CE0}"/>
              </a:ext>
            </a:extLst>
          </p:cNvPr>
          <p:cNvSpPr txBox="1">
            <a:spLocks/>
          </p:cNvSpPr>
          <p:nvPr/>
        </p:nvSpPr>
        <p:spPr>
          <a:xfrm>
            <a:off x="592455" y="1614484"/>
            <a:ext cx="6478905" cy="31065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r>
              <a:rPr lang="sv-SE" sz="1800" dirty="0"/>
              <a:t> </a:t>
            </a:r>
          </a:p>
          <a:p>
            <a:pPr marL="514350" indent="-514350">
              <a:buAutoNum type="arabicPeriod"/>
            </a:pPr>
            <a:endParaRPr lang="sv-SE" sz="1800" dirty="0"/>
          </a:p>
          <a:p>
            <a:pPr marL="514350" indent="-514350">
              <a:buAutoNum type="arabicPeriod"/>
            </a:pPr>
            <a:endParaRPr lang="sv-SE" sz="1800" dirty="0"/>
          </a:p>
          <a:p>
            <a:pPr marL="514350" indent="-514350">
              <a:buAutoNum type="arabicPeriod"/>
            </a:pPr>
            <a:endParaRPr lang="sv-SE" sz="2800" b="1" dirty="0"/>
          </a:p>
        </p:txBody>
      </p:sp>
      <p:sp>
        <p:nvSpPr>
          <p:cNvPr id="9" name="Rubrik 1">
            <a:extLst>
              <a:ext uri="{FF2B5EF4-FFF2-40B4-BE49-F238E27FC236}">
                <a16:creationId xmlns:a16="http://schemas.microsoft.com/office/drawing/2014/main" id="{8B1A3366-B0A6-9419-167E-3F84F73F4181}"/>
              </a:ext>
            </a:extLst>
          </p:cNvPr>
          <p:cNvSpPr txBox="1">
            <a:spLocks/>
          </p:cNvSpPr>
          <p:nvPr/>
        </p:nvSpPr>
        <p:spPr>
          <a:xfrm>
            <a:off x="330924" y="1580150"/>
            <a:ext cx="4441373" cy="4261649"/>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pPr algn="l"/>
            <a:r>
              <a:rPr lang="sv-SE" sz="1800" dirty="0"/>
              <a:t>När ni följer de lag som ni ska matchrapportera, så kommer det under behörigheter finnas en knapp som heter elektroniskt matchprotokoll. </a:t>
            </a:r>
          </a:p>
          <a:p>
            <a:pPr algn="l"/>
            <a:endParaRPr lang="sv-SE" sz="1800" dirty="0"/>
          </a:p>
          <a:p>
            <a:pPr algn="l"/>
            <a:r>
              <a:rPr lang="sv-SE" sz="1800" dirty="0"/>
              <a:t>1. Klicka på ”Elektroniskt matchprotokoll”. </a:t>
            </a:r>
          </a:p>
          <a:p>
            <a:pPr algn="l"/>
            <a:endParaRPr lang="sv-SE" sz="1800" dirty="0"/>
          </a:p>
          <a:p>
            <a:pPr algn="l"/>
            <a:r>
              <a:rPr lang="sv-SE" sz="1800" dirty="0"/>
              <a:t>2. Matcherna hos de lag du följer som går de närmsta 3 dagarna kommer du att kunna se här under.</a:t>
            </a:r>
          </a:p>
          <a:p>
            <a:pPr algn="l"/>
            <a:endParaRPr lang="sv-SE" sz="1800" dirty="0"/>
          </a:p>
          <a:p>
            <a:pPr algn="l"/>
            <a:r>
              <a:rPr lang="sv-SE" sz="1800" dirty="0"/>
              <a:t>3. Nu finns det inga matcher att visa men om det skulle funnits klickar man på ”redigera” på den match du ska matchrapportera.  </a:t>
            </a:r>
          </a:p>
          <a:p>
            <a:pPr algn="l"/>
            <a:endParaRPr lang="sv-SE" sz="1800" dirty="0"/>
          </a:p>
          <a:p>
            <a:pPr algn="l"/>
            <a:r>
              <a:rPr lang="sv-SE" sz="1800" dirty="0"/>
              <a:t>4. Du kan även klicka på ”skapa träningsmatch” om det är en träningsmatch som inte ligger inne i systemet som du ska matchrapportera. </a:t>
            </a:r>
            <a:r>
              <a:rPr lang="sv-SE" sz="1800" b="1" dirty="0"/>
              <a:t>OBS denna match kommer ej att synas utan man får skicka ut en länk till de som ska kolla samt att du får lägga in alla spelare manuellt. Statistik fungerar ej heller. </a:t>
            </a:r>
          </a:p>
          <a:p>
            <a:pPr marL="342900" indent="-342900" algn="l">
              <a:buAutoNum type="arabicPeriod"/>
            </a:pPr>
            <a:endParaRPr lang="sv-SE" sz="1800" dirty="0"/>
          </a:p>
          <a:p>
            <a:pPr algn="l"/>
            <a:endParaRPr lang="sv-SE" sz="1800" dirty="0"/>
          </a:p>
        </p:txBody>
      </p:sp>
      <p:pic>
        <p:nvPicPr>
          <p:cNvPr id="5" name="Bildobjekt 4">
            <a:extLst>
              <a:ext uri="{FF2B5EF4-FFF2-40B4-BE49-F238E27FC236}">
                <a16:creationId xmlns:a16="http://schemas.microsoft.com/office/drawing/2014/main" id="{8528A850-674F-8EE6-7E53-5346A3D0EA40}"/>
              </a:ext>
            </a:extLst>
          </p:cNvPr>
          <p:cNvPicPr>
            <a:picLocks noChangeAspect="1"/>
          </p:cNvPicPr>
          <p:nvPr/>
        </p:nvPicPr>
        <p:blipFill>
          <a:blip r:embed="rId2"/>
          <a:stretch>
            <a:fillRect/>
          </a:stretch>
        </p:blipFill>
        <p:spPr>
          <a:xfrm>
            <a:off x="4924472" y="1712431"/>
            <a:ext cx="7032396" cy="3433138"/>
          </a:xfrm>
          <a:prstGeom prst="rect">
            <a:avLst/>
          </a:prstGeom>
        </p:spPr>
      </p:pic>
      <p:sp>
        <p:nvSpPr>
          <p:cNvPr id="6" name="textruta 5">
            <a:extLst>
              <a:ext uri="{FF2B5EF4-FFF2-40B4-BE49-F238E27FC236}">
                <a16:creationId xmlns:a16="http://schemas.microsoft.com/office/drawing/2014/main" id="{A53D8365-AB19-BC39-22D2-9CDA3A976B6C}"/>
              </a:ext>
            </a:extLst>
          </p:cNvPr>
          <p:cNvSpPr txBox="1"/>
          <p:nvPr/>
        </p:nvSpPr>
        <p:spPr>
          <a:xfrm>
            <a:off x="5979129" y="4177067"/>
            <a:ext cx="438150" cy="461665"/>
          </a:xfrm>
          <a:prstGeom prst="rect">
            <a:avLst/>
          </a:prstGeom>
          <a:noFill/>
        </p:spPr>
        <p:txBody>
          <a:bodyPr wrap="square" rtlCol="0">
            <a:spAutoFit/>
          </a:bodyPr>
          <a:lstStyle/>
          <a:p>
            <a:r>
              <a:rPr lang="sv-SE" sz="2400" b="1" dirty="0">
                <a:solidFill>
                  <a:srgbClr val="002060"/>
                </a:solidFill>
              </a:rPr>
              <a:t>1</a:t>
            </a:r>
          </a:p>
        </p:txBody>
      </p:sp>
      <p:sp>
        <p:nvSpPr>
          <p:cNvPr id="7" name="textruta 6">
            <a:extLst>
              <a:ext uri="{FF2B5EF4-FFF2-40B4-BE49-F238E27FC236}">
                <a16:creationId xmlns:a16="http://schemas.microsoft.com/office/drawing/2014/main" id="{2AE8D92A-69D5-B80B-B476-1532AA31A358}"/>
              </a:ext>
            </a:extLst>
          </p:cNvPr>
          <p:cNvSpPr txBox="1"/>
          <p:nvPr/>
        </p:nvSpPr>
        <p:spPr>
          <a:xfrm>
            <a:off x="11097531" y="3167742"/>
            <a:ext cx="438150" cy="461665"/>
          </a:xfrm>
          <a:prstGeom prst="rect">
            <a:avLst/>
          </a:prstGeom>
          <a:noFill/>
        </p:spPr>
        <p:txBody>
          <a:bodyPr wrap="square" rtlCol="0">
            <a:spAutoFit/>
          </a:bodyPr>
          <a:lstStyle/>
          <a:p>
            <a:r>
              <a:rPr lang="sv-SE" sz="2400" b="1" dirty="0">
                <a:solidFill>
                  <a:srgbClr val="002060"/>
                </a:solidFill>
              </a:rPr>
              <a:t>2</a:t>
            </a:r>
          </a:p>
        </p:txBody>
      </p:sp>
      <p:sp>
        <p:nvSpPr>
          <p:cNvPr id="8" name="textruta 7">
            <a:extLst>
              <a:ext uri="{FF2B5EF4-FFF2-40B4-BE49-F238E27FC236}">
                <a16:creationId xmlns:a16="http://schemas.microsoft.com/office/drawing/2014/main" id="{34293BC0-A0C5-6BC4-091F-556D55A2AFCA}"/>
              </a:ext>
            </a:extLst>
          </p:cNvPr>
          <p:cNvSpPr txBox="1"/>
          <p:nvPr/>
        </p:nvSpPr>
        <p:spPr>
          <a:xfrm>
            <a:off x="11097531" y="3480141"/>
            <a:ext cx="438150" cy="461665"/>
          </a:xfrm>
          <a:prstGeom prst="rect">
            <a:avLst/>
          </a:prstGeom>
          <a:noFill/>
        </p:spPr>
        <p:txBody>
          <a:bodyPr wrap="square" rtlCol="0">
            <a:spAutoFit/>
          </a:bodyPr>
          <a:lstStyle/>
          <a:p>
            <a:r>
              <a:rPr lang="sv-SE" sz="2400" b="1" dirty="0">
                <a:solidFill>
                  <a:srgbClr val="002060"/>
                </a:solidFill>
              </a:rPr>
              <a:t>3</a:t>
            </a:r>
          </a:p>
        </p:txBody>
      </p:sp>
      <p:sp>
        <p:nvSpPr>
          <p:cNvPr id="10" name="textruta 9">
            <a:extLst>
              <a:ext uri="{FF2B5EF4-FFF2-40B4-BE49-F238E27FC236}">
                <a16:creationId xmlns:a16="http://schemas.microsoft.com/office/drawing/2014/main" id="{F7F1A781-9310-FDEF-4CC9-3E57996FF34F}"/>
              </a:ext>
            </a:extLst>
          </p:cNvPr>
          <p:cNvSpPr txBox="1"/>
          <p:nvPr/>
        </p:nvSpPr>
        <p:spPr>
          <a:xfrm>
            <a:off x="10878456" y="2721503"/>
            <a:ext cx="438150" cy="461665"/>
          </a:xfrm>
          <a:prstGeom prst="rect">
            <a:avLst/>
          </a:prstGeom>
          <a:noFill/>
        </p:spPr>
        <p:txBody>
          <a:bodyPr wrap="square" rtlCol="0">
            <a:spAutoFit/>
          </a:bodyPr>
          <a:lstStyle/>
          <a:p>
            <a:r>
              <a:rPr lang="sv-SE" sz="2400" b="1" dirty="0">
                <a:solidFill>
                  <a:srgbClr val="002060"/>
                </a:solidFill>
              </a:rPr>
              <a:t>4</a:t>
            </a:r>
          </a:p>
        </p:txBody>
      </p:sp>
    </p:spTree>
    <p:extLst>
      <p:ext uri="{BB962C8B-B14F-4D97-AF65-F5344CB8AC3E}">
        <p14:creationId xmlns:p14="http://schemas.microsoft.com/office/powerpoint/2010/main" val="3770982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AB2EC523-5B93-A937-AE61-EBEA031E26B5}"/>
              </a:ext>
            </a:extLst>
          </p:cNvPr>
          <p:cNvPicPr>
            <a:picLocks noChangeAspect="1"/>
          </p:cNvPicPr>
          <p:nvPr/>
        </p:nvPicPr>
        <p:blipFill>
          <a:blip r:embed="rId2"/>
          <a:stretch>
            <a:fillRect/>
          </a:stretch>
        </p:blipFill>
        <p:spPr>
          <a:xfrm>
            <a:off x="6949345" y="1143492"/>
            <a:ext cx="4563021" cy="4971829"/>
          </a:xfrm>
          <a:prstGeom prst="rect">
            <a:avLst/>
          </a:prstGeom>
        </p:spPr>
      </p:pic>
      <p:sp>
        <p:nvSpPr>
          <p:cNvPr id="2" name="Rubrik 1">
            <a:extLst>
              <a:ext uri="{FF2B5EF4-FFF2-40B4-BE49-F238E27FC236}">
                <a16:creationId xmlns:a16="http://schemas.microsoft.com/office/drawing/2014/main" id="{95979C58-3FE0-03EF-050E-B23A1DE4CE49}"/>
              </a:ext>
            </a:extLst>
          </p:cNvPr>
          <p:cNvSpPr>
            <a:spLocks noGrp="1"/>
          </p:cNvSpPr>
          <p:nvPr>
            <p:ph type="title"/>
          </p:nvPr>
        </p:nvSpPr>
        <p:spPr>
          <a:xfrm>
            <a:off x="581931" y="254587"/>
            <a:ext cx="10515600" cy="1325563"/>
          </a:xfrm>
        </p:spPr>
        <p:txBody>
          <a:bodyPr/>
          <a:lstStyle/>
          <a:p>
            <a:r>
              <a:rPr lang="sv-SE" sz="3200" b="1" dirty="0"/>
              <a:t>Block 3: Inför match- Matchrapportören</a:t>
            </a:r>
          </a:p>
        </p:txBody>
      </p:sp>
      <p:sp>
        <p:nvSpPr>
          <p:cNvPr id="3" name="Rubrik 1">
            <a:extLst>
              <a:ext uri="{FF2B5EF4-FFF2-40B4-BE49-F238E27FC236}">
                <a16:creationId xmlns:a16="http://schemas.microsoft.com/office/drawing/2014/main" id="{5CE5A1E5-5A35-87B6-E5E5-255719806CE0}"/>
              </a:ext>
            </a:extLst>
          </p:cNvPr>
          <p:cNvSpPr txBox="1">
            <a:spLocks/>
          </p:cNvSpPr>
          <p:nvPr/>
        </p:nvSpPr>
        <p:spPr>
          <a:xfrm>
            <a:off x="592455" y="1614484"/>
            <a:ext cx="6478905" cy="31065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r>
              <a:rPr lang="sv-SE" sz="1800" dirty="0"/>
              <a:t> </a:t>
            </a:r>
          </a:p>
          <a:p>
            <a:pPr marL="514350" indent="-514350">
              <a:buAutoNum type="arabicPeriod"/>
            </a:pPr>
            <a:endParaRPr lang="sv-SE" sz="1800" dirty="0"/>
          </a:p>
          <a:p>
            <a:pPr marL="514350" indent="-514350">
              <a:buAutoNum type="arabicPeriod"/>
            </a:pPr>
            <a:endParaRPr lang="sv-SE" sz="1800" dirty="0"/>
          </a:p>
          <a:p>
            <a:pPr marL="514350" indent="-514350">
              <a:buAutoNum type="arabicPeriod"/>
            </a:pPr>
            <a:endParaRPr lang="sv-SE" sz="2800" b="1" dirty="0"/>
          </a:p>
        </p:txBody>
      </p:sp>
      <p:sp>
        <p:nvSpPr>
          <p:cNvPr id="9" name="Rubrik 1">
            <a:extLst>
              <a:ext uri="{FF2B5EF4-FFF2-40B4-BE49-F238E27FC236}">
                <a16:creationId xmlns:a16="http://schemas.microsoft.com/office/drawing/2014/main" id="{8B1A3366-B0A6-9419-167E-3F84F73F4181}"/>
              </a:ext>
            </a:extLst>
          </p:cNvPr>
          <p:cNvSpPr txBox="1">
            <a:spLocks/>
          </p:cNvSpPr>
          <p:nvPr/>
        </p:nvSpPr>
        <p:spPr>
          <a:xfrm>
            <a:off x="741765" y="1853672"/>
            <a:ext cx="4441373" cy="4261649"/>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pPr algn="l"/>
            <a:r>
              <a:rPr lang="sv-SE" sz="1800" dirty="0"/>
              <a:t>När ni klickat på redigera/öppna matchprotokoll kommer ni till denna vy här fyller ni i allt runt matchen. </a:t>
            </a:r>
          </a:p>
          <a:p>
            <a:pPr algn="l"/>
            <a:endParaRPr lang="sv-SE" sz="1800" dirty="0"/>
          </a:p>
          <a:p>
            <a:pPr marL="342900" indent="-342900" algn="l">
              <a:buAutoNum type="arabicPeriod"/>
            </a:pPr>
            <a:r>
              <a:rPr lang="sv-SE" sz="1800" dirty="0"/>
              <a:t>Här ser ni kontaktuppgifter till domarna om ni skulle behöva </a:t>
            </a:r>
          </a:p>
          <a:p>
            <a:pPr marL="342900" indent="-342900" algn="l">
              <a:buAutoNum type="arabicPeriod"/>
            </a:pPr>
            <a:r>
              <a:rPr lang="sv-SE" sz="1800" dirty="0"/>
              <a:t>Om ni klickar på ”visa kontaktuppgifter” så ser ni kontaktuppgifterna till lagledarna för respektive lag. </a:t>
            </a:r>
          </a:p>
          <a:p>
            <a:pPr marL="342900" indent="-342900" algn="l">
              <a:buAutoNum type="arabicPeriod"/>
            </a:pPr>
            <a:r>
              <a:rPr lang="sv-SE" sz="1800" dirty="0"/>
              <a:t>Gör lagledaren, kontrollera bara att det ser rätt ut. </a:t>
            </a:r>
          </a:p>
          <a:p>
            <a:pPr marL="342900" indent="-342900" algn="l">
              <a:buFontTx/>
              <a:buAutoNum type="arabicPeriod"/>
            </a:pPr>
            <a:r>
              <a:rPr lang="sv-SE" sz="1800" dirty="0"/>
              <a:t>Gör lagledaren, kontrollera bara att det ser rätt ut. </a:t>
            </a:r>
          </a:p>
          <a:p>
            <a:pPr marL="342900" indent="-342900" algn="l">
              <a:buAutoNum type="arabicPeriod"/>
            </a:pPr>
            <a:r>
              <a:rPr lang="sv-SE" sz="1800" dirty="0"/>
              <a:t>Gör lagledaren, kontrollera bara att det ser rätt ut. </a:t>
            </a:r>
          </a:p>
          <a:p>
            <a:pPr marL="342900" indent="-342900" algn="l">
              <a:buAutoNum type="arabicPeriod"/>
            </a:pPr>
            <a:r>
              <a:rPr lang="sv-SE" sz="1800" dirty="0"/>
              <a:t>Klicka på matchfunktionärer och fyll i allas roller som ska sitta i båset. </a:t>
            </a:r>
          </a:p>
          <a:p>
            <a:pPr marL="342900" indent="-342900" algn="l">
              <a:buAutoNum type="arabicPeriod"/>
            </a:pPr>
            <a:r>
              <a:rPr lang="sv-SE" sz="1800" dirty="0"/>
              <a:t>Här kontrollerar ni att halvlekar och </a:t>
            </a:r>
            <a:r>
              <a:rPr lang="sv-SE" sz="1800" dirty="0" err="1"/>
              <a:t>ev</a:t>
            </a:r>
            <a:r>
              <a:rPr lang="sv-SE" sz="1800" dirty="0"/>
              <a:t> övertid ser rätt ut. </a:t>
            </a:r>
          </a:p>
          <a:p>
            <a:pPr marL="342900" indent="-342900" algn="l">
              <a:buAutoNum type="arabicPeriod"/>
            </a:pPr>
            <a:r>
              <a:rPr lang="sv-SE" sz="1800" dirty="0"/>
              <a:t>När ni klickar på starta matchen kommer ni till vyn för att börja matchrapportera. </a:t>
            </a:r>
          </a:p>
          <a:p>
            <a:pPr marL="342900" indent="-342900" algn="l">
              <a:buAutoNum type="arabicPeriod"/>
            </a:pPr>
            <a:endParaRPr lang="sv-SE" sz="1800" dirty="0"/>
          </a:p>
          <a:p>
            <a:pPr marL="342900" indent="-342900" algn="l">
              <a:buAutoNum type="arabicPeriod"/>
            </a:pPr>
            <a:endParaRPr lang="sv-SE" sz="1800" dirty="0"/>
          </a:p>
          <a:p>
            <a:pPr algn="l"/>
            <a:endParaRPr lang="sv-SE" sz="1800" dirty="0"/>
          </a:p>
        </p:txBody>
      </p:sp>
      <p:sp>
        <p:nvSpPr>
          <p:cNvPr id="6" name="textruta 5">
            <a:extLst>
              <a:ext uri="{FF2B5EF4-FFF2-40B4-BE49-F238E27FC236}">
                <a16:creationId xmlns:a16="http://schemas.microsoft.com/office/drawing/2014/main" id="{A53D8365-AB19-BC39-22D2-9CDA3A976B6C}"/>
              </a:ext>
            </a:extLst>
          </p:cNvPr>
          <p:cNvSpPr txBox="1"/>
          <p:nvPr/>
        </p:nvSpPr>
        <p:spPr>
          <a:xfrm>
            <a:off x="8085274" y="2173744"/>
            <a:ext cx="438150" cy="461665"/>
          </a:xfrm>
          <a:prstGeom prst="rect">
            <a:avLst/>
          </a:prstGeom>
          <a:noFill/>
        </p:spPr>
        <p:txBody>
          <a:bodyPr wrap="square" rtlCol="0">
            <a:spAutoFit/>
          </a:bodyPr>
          <a:lstStyle/>
          <a:p>
            <a:r>
              <a:rPr lang="sv-SE" sz="2400" b="1" dirty="0">
                <a:solidFill>
                  <a:srgbClr val="002060"/>
                </a:solidFill>
              </a:rPr>
              <a:t>1</a:t>
            </a:r>
          </a:p>
        </p:txBody>
      </p:sp>
      <p:sp>
        <p:nvSpPr>
          <p:cNvPr id="7" name="textruta 6">
            <a:extLst>
              <a:ext uri="{FF2B5EF4-FFF2-40B4-BE49-F238E27FC236}">
                <a16:creationId xmlns:a16="http://schemas.microsoft.com/office/drawing/2014/main" id="{2AE8D92A-69D5-B80B-B476-1532AA31A358}"/>
              </a:ext>
            </a:extLst>
          </p:cNvPr>
          <p:cNvSpPr txBox="1"/>
          <p:nvPr/>
        </p:nvSpPr>
        <p:spPr>
          <a:xfrm>
            <a:off x="8427220" y="2611312"/>
            <a:ext cx="438150" cy="461665"/>
          </a:xfrm>
          <a:prstGeom prst="rect">
            <a:avLst/>
          </a:prstGeom>
          <a:noFill/>
        </p:spPr>
        <p:txBody>
          <a:bodyPr wrap="square" rtlCol="0">
            <a:spAutoFit/>
          </a:bodyPr>
          <a:lstStyle/>
          <a:p>
            <a:r>
              <a:rPr lang="sv-SE" sz="2400" b="1" dirty="0">
                <a:solidFill>
                  <a:srgbClr val="002060"/>
                </a:solidFill>
              </a:rPr>
              <a:t>2</a:t>
            </a:r>
          </a:p>
        </p:txBody>
      </p:sp>
      <p:sp>
        <p:nvSpPr>
          <p:cNvPr id="8" name="textruta 7">
            <a:extLst>
              <a:ext uri="{FF2B5EF4-FFF2-40B4-BE49-F238E27FC236}">
                <a16:creationId xmlns:a16="http://schemas.microsoft.com/office/drawing/2014/main" id="{34293BC0-A0C5-6BC4-091F-556D55A2AFCA}"/>
              </a:ext>
            </a:extLst>
          </p:cNvPr>
          <p:cNvSpPr txBox="1"/>
          <p:nvPr/>
        </p:nvSpPr>
        <p:spPr>
          <a:xfrm>
            <a:off x="7475674" y="3015190"/>
            <a:ext cx="438150" cy="461665"/>
          </a:xfrm>
          <a:prstGeom prst="rect">
            <a:avLst/>
          </a:prstGeom>
          <a:noFill/>
        </p:spPr>
        <p:txBody>
          <a:bodyPr wrap="square" rtlCol="0">
            <a:spAutoFit/>
          </a:bodyPr>
          <a:lstStyle/>
          <a:p>
            <a:r>
              <a:rPr lang="sv-SE" sz="2400" b="1" dirty="0">
                <a:solidFill>
                  <a:srgbClr val="002060"/>
                </a:solidFill>
              </a:rPr>
              <a:t>3</a:t>
            </a:r>
          </a:p>
        </p:txBody>
      </p:sp>
      <p:sp>
        <p:nvSpPr>
          <p:cNvPr id="12" name="textruta 11">
            <a:extLst>
              <a:ext uri="{FF2B5EF4-FFF2-40B4-BE49-F238E27FC236}">
                <a16:creationId xmlns:a16="http://schemas.microsoft.com/office/drawing/2014/main" id="{B7008D41-C537-7787-60E7-298D06B5CE7E}"/>
              </a:ext>
            </a:extLst>
          </p:cNvPr>
          <p:cNvSpPr txBox="1"/>
          <p:nvPr/>
        </p:nvSpPr>
        <p:spPr>
          <a:xfrm>
            <a:off x="7475674" y="3386070"/>
            <a:ext cx="438150" cy="461665"/>
          </a:xfrm>
          <a:prstGeom prst="rect">
            <a:avLst/>
          </a:prstGeom>
          <a:noFill/>
        </p:spPr>
        <p:txBody>
          <a:bodyPr wrap="square" rtlCol="0">
            <a:spAutoFit/>
          </a:bodyPr>
          <a:lstStyle/>
          <a:p>
            <a:r>
              <a:rPr lang="sv-SE" sz="2400" b="1" dirty="0">
                <a:solidFill>
                  <a:srgbClr val="002060"/>
                </a:solidFill>
              </a:rPr>
              <a:t>4</a:t>
            </a:r>
          </a:p>
        </p:txBody>
      </p:sp>
      <p:sp>
        <p:nvSpPr>
          <p:cNvPr id="13" name="textruta 12">
            <a:extLst>
              <a:ext uri="{FF2B5EF4-FFF2-40B4-BE49-F238E27FC236}">
                <a16:creationId xmlns:a16="http://schemas.microsoft.com/office/drawing/2014/main" id="{CADBA6D4-6B7D-9C4A-191A-AEBE409FC335}"/>
              </a:ext>
            </a:extLst>
          </p:cNvPr>
          <p:cNvSpPr txBox="1"/>
          <p:nvPr/>
        </p:nvSpPr>
        <p:spPr>
          <a:xfrm>
            <a:off x="7427774" y="3712643"/>
            <a:ext cx="438150" cy="461665"/>
          </a:xfrm>
          <a:prstGeom prst="rect">
            <a:avLst/>
          </a:prstGeom>
          <a:noFill/>
        </p:spPr>
        <p:txBody>
          <a:bodyPr wrap="square" rtlCol="0">
            <a:spAutoFit/>
          </a:bodyPr>
          <a:lstStyle/>
          <a:p>
            <a:r>
              <a:rPr lang="sv-SE" sz="2400" b="1" dirty="0">
                <a:solidFill>
                  <a:srgbClr val="002060"/>
                </a:solidFill>
              </a:rPr>
              <a:t>5</a:t>
            </a:r>
          </a:p>
        </p:txBody>
      </p:sp>
      <p:sp>
        <p:nvSpPr>
          <p:cNvPr id="14" name="textruta 13">
            <a:extLst>
              <a:ext uri="{FF2B5EF4-FFF2-40B4-BE49-F238E27FC236}">
                <a16:creationId xmlns:a16="http://schemas.microsoft.com/office/drawing/2014/main" id="{7637D4A1-D67C-412D-2435-3E22D127D70A}"/>
              </a:ext>
            </a:extLst>
          </p:cNvPr>
          <p:cNvSpPr txBox="1"/>
          <p:nvPr/>
        </p:nvSpPr>
        <p:spPr>
          <a:xfrm>
            <a:off x="7392937" y="4322243"/>
            <a:ext cx="438150" cy="461665"/>
          </a:xfrm>
          <a:prstGeom prst="rect">
            <a:avLst/>
          </a:prstGeom>
          <a:noFill/>
        </p:spPr>
        <p:txBody>
          <a:bodyPr wrap="square" rtlCol="0">
            <a:spAutoFit/>
          </a:bodyPr>
          <a:lstStyle/>
          <a:p>
            <a:r>
              <a:rPr lang="sv-SE" sz="2400" b="1" dirty="0">
                <a:solidFill>
                  <a:srgbClr val="002060"/>
                </a:solidFill>
              </a:rPr>
              <a:t>6</a:t>
            </a:r>
          </a:p>
        </p:txBody>
      </p:sp>
      <p:sp>
        <p:nvSpPr>
          <p:cNvPr id="15" name="textruta 14">
            <a:extLst>
              <a:ext uri="{FF2B5EF4-FFF2-40B4-BE49-F238E27FC236}">
                <a16:creationId xmlns:a16="http://schemas.microsoft.com/office/drawing/2014/main" id="{89C10D9E-57C6-E63D-FA40-B1351A824CC1}"/>
              </a:ext>
            </a:extLst>
          </p:cNvPr>
          <p:cNvSpPr txBox="1"/>
          <p:nvPr/>
        </p:nvSpPr>
        <p:spPr>
          <a:xfrm>
            <a:off x="7392937" y="4931843"/>
            <a:ext cx="438150" cy="461665"/>
          </a:xfrm>
          <a:prstGeom prst="rect">
            <a:avLst/>
          </a:prstGeom>
          <a:noFill/>
        </p:spPr>
        <p:txBody>
          <a:bodyPr wrap="square" rtlCol="0">
            <a:spAutoFit/>
          </a:bodyPr>
          <a:lstStyle/>
          <a:p>
            <a:r>
              <a:rPr lang="sv-SE" sz="2400" b="1" dirty="0">
                <a:solidFill>
                  <a:srgbClr val="002060"/>
                </a:solidFill>
              </a:rPr>
              <a:t>7</a:t>
            </a:r>
          </a:p>
        </p:txBody>
      </p:sp>
      <p:sp>
        <p:nvSpPr>
          <p:cNvPr id="16" name="textruta 15">
            <a:extLst>
              <a:ext uri="{FF2B5EF4-FFF2-40B4-BE49-F238E27FC236}">
                <a16:creationId xmlns:a16="http://schemas.microsoft.com/office/drawing/2014/main" id="{22776275-2850-2245-A358-FD37024C81F1}"/>
              </a:ext>
            </a:extLst>
          </p:cNvPr>
          <p:cNvSpPr txBox="1"/>
          <p:nvPr/>
        </p:nvSpPr>
        <p:spPr>
          <a:xfrm>
            <a:off x="8523424" y="5610966"/>
            <a:ext cx="438150" cy="461665"/>
          </a:xfrm>
          <a:prstGeom prst="rect">
            <a:avLst/>
          </a:prstGeom>
          <a:noFill/>
        </p:spPr>
        <p:txBody>
          <a:bodyPr wrap="square" rtlCol="0">
            <a:spAutoFit/>
          </a:bodyPr>
          <a:lstStyle/>
          <a:p>
            <a:r>
              <a:rPr lang="sv-SE" sz="2400" b="1" dirty="0">
                <a:solidFill>
                  <a:srgbClr val="002060"/>
                </a:solidFill>
              </a:rPr>
              <a:t>8</a:t>
            </a:r>
          </a:p>
        </p:txBody>
      </p:sp>
    </p:spTree>
    <p:extLst>
      <p:ext uri="{BB962C8B-B14F-4D97-AF65-F5344CB8AC3E}">
        <p14:creationId xmlns:p14="http://schemas.microsoft.com/office/powerpoint/2010/main" val="2550780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BF1472-B00E-A29A-BFBD-26FBF6B53C1B}"/>
              </a:ext>
            </a:extLst>
          </p:cNvPr>
          <p:cNvSpPr>
            <a:spLocks noGrp="1"/>
          </p:cNvSpPr>
          <p:nvPr>
            <p:ph type="title"/>
          </p:nvPr>
        </p:nvSpPr>
        <p:spPr>
          <a:xfrm>
            <a:off x="838200" y="2472600"/>
            <a:ext cx="10515600" cy="1325563"/>
          </a:xfrm>
        </p:spPr>
        <p:txBody>
          <a:bodyPr/>
          <a:lstStyle/>
          <a:p>
            <a:r>
              <a:rPr lang="sv-SE" dirty="0"/>
              <a:t>Frågor?</a:t>
            </a:r>
          </a:p>
        </p:txBody>
      </p:sp>
    </p:spTree>
    <p:extLst>
      <p:ext uri="{BB962C8B-B14F-4D97-AF65-F5344CB8AC3E}">
        <p14:creationId xmlns:p14="http://schemas.microsoft.com/office/powerpoint/2010/main" val="3307754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E3FBA74-E007-BDF9-180C-D530ED958AD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sv-SE" b="1" kern="1200" dirty="0">
                <a:latin typeface="Sofia Pro" panose="00000500000000000000" pitchFamily="50" charset="0"/>
                <a:ea typeface="+mj-ea"/>
                <a:cs typeface="+mj-cs"/>
              </a:rPr>
              <a:t>Block 4: Matchrapportering</a:t>
            </a:r>
          </a:p>
        </p:txBody>
      </p:sp>
      <p:sp>
        <p:nvSpPr>
          <p:cNvPr id="4" name="Rubrik 1">
            <a:extLst>
              <a:ext uri="{FF2B5EF4-FFF2-40B4-BE49-F238E27FC236}">
                <a16:creationId xmlns:a16="http://schemas.microsoft.com/office/drawing/2014/main" id="{ED8802D5-9B68-6E74-280A-279ACEC8C240}"/>
              </a:ext>
            </a:extLst>
          </p:cNvPr>
          <p:cNvSpPr txBox="1">
            <a:spLocks/>
          </p:cNvSpPr>
          <p:nvPr/>
        </p:nvSpPr>
        <p:spPr>
          <a:xfrm>
            <a:off x="919232" y="1502979"/>
            <a:ext cx="10023087" cy="510802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pPr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342900"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342900"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800100" lvl="1" indent="-228600">
              <a:lnSpc>
                <a:spcPct val="90000"/>
              </a:lnSpc>
              <a:spcAft>
                <a:spcPts val="600"/>
              </a:spcAft>
              <a:buFont typeface="Arial" panose="020B0604020202020204" pitchFamily="34" charset="0"/>
              <a:buChar char="•"/>
            </a:pPr>
            <a:endParaRPr lang="sv-SE" sz="2800" dirty="0">
              <a:latin typeface="Sofia Pro Medium" panose="00000600000000000000" pitchFamily="50" charset="0"/>
            </a:endParaRPr>
          </a:p>
          <a:p>
            <a:pPr marL="800100" lvl="1" indent="-228600">
              <a:lnSpc>
                <a:spcPct val="90000"/>
              </a:lnSpc>
              <a:spcAft>
                <a:spcPts val="600"/>
              </a:spcAft>
              <a:buFont typeface="Arial" panose="020B0604020202020204" pitchFamily="34" charset="0"/>
              <a:buChar char="•"/>
            </a:pPr>
            <a:endParaRPr lang="sv-SE" sz="2800" dirty="0">
              <a:latin typeface="Sofia Pro Medium" panose="00000600000000000000" pitchFamily="50" charset="0"/>
            </a:endParaRPr>
          </a:p>
          <a:p>
            <a:pPr indent="-228600">
              <a:spcAft>
                <a:spcPts val="600"/>
              </a:spcAft>
              <a:buFont typeface="Arial" panose="020B0604020202020204" pitchFamily="34" charset="0"/>
              <a:buChar char="•"/>
            </a:pPr>
            <a:endParaRPr lang="sv-SE" sz="2800" b="1" dirty="0">
              <a:latin typeface="Sofia Pro Medium" panose="00000600000000000000" pitchFamily="50" charset="0"/>
              <a:ea typeface="+mn-ea"/>
              <a:cs typeface="+mn-cs"/>
            </a:endParaRPr>
          </a:p>
        </p:txBody>
      </p:sp>
      <p:sp>
        <p:nvSpPr>
          <p:cNvPr id="2" name="Rubrik 1">
            <a:extLst>
              <a:ext uri="{FF2B5EF4-FFF2-40B4-BE49-F238E27FC236}">
                <a16:creationId xmlns:a16="http://schemas.microsoft.com/office/drawing/2014/main" id="{2EF03440-00CC-3614-EBE7-01B0FED202AD}"/>
              </a:ext>
            </a:extLst>
          </p:cNvPr>
          <p:cNvSpPr txBox="1">
            <a:spLocks/>
          </p:cNvSpPr>
          <p:nvPr/>
        </p:nvSpPr>
        <p:spPr>
          <a:xfrm>
            <a:off x="426719" y="1502979"/>
            <a:ext cx="10515600" cy="47704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Sofia Pro" panose="00000500000000000000" pitchFamily="50" charset="0"/>
                <a:ea typeface="+mj-ea"/>
                <a:cs typeface="+mj-cs"/>
              </a:defRPr>
            </a:lvl1pPr>
          </a:lstStyle>
          <a:p>
            <a:r>
              <a:rPr lang="sv-SE" dirty="0"/>
              <a:t>Ahlfred visar </a:t>
            </a:r>
            <a:r>
              <a:rPr lang="sv-SE" dirty="0">
                <a:sym typeface="Wingdings" panose="05000000000000000000" pitchFamily="2" charset="2"/>
              </a:rPr>
              <a:t></a:t>
            </a:r>
            <a:br>
              <a:rPr lang="sv-SE" dirty="0"/>
            </a:br>
            <a:r>
              <a:rPr lang="sv-SE" dirty="0"/>
              <a:t>	</a:t>
            </a:r>
          </a:p>
        </p:txBody>
      </p:sp>
    </p:spTree>
    <p:extLst>
      <p:ext uri="{BB962C8B-B14F-4D97-AF65-F5344CB8AC3E}">
        <p14:creationId xmlns:p14="http://schemas.microsoft.com/office/powerpoint/2010/main" val="973849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E3FBA74-E007-BDF9-180C-D530ED958AD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sv-SE" b="1" kern="1200" dirty="0">
                <a:latin typeface="Sofia Pro" panose="00000500000000000000" pitchFamily="50" charset="0"/>
                <a:ea typeface="+mj-ea"/>
                <a:cs typeface="+mj-cs"/>
              </a:rPr>
              <a:t>Block 4: Matchrapportering</a:t>
            </a:r>
          </a:p>
        </p:txBody>
      </p:sp>
      <p:sp>
        <p:nvSpPr>
          <p:cNvPr id="4" name="Rubrik 1">
            <a:extLst>
              <a:ext uri="{FF2B5EF4-FFF2-40B4-BE49-F238E27FC236}">
                <a16:creationId xmlns:a16="http://schemas.microsoft.com/office/drawing/2014/main" id="{ED8802D5-9B68-6E74-280A-279ACEC8C240}"/>
              </a:ext>
            </a:extLst>
          </p:cNvPr>
          <p:cNvSpPr txBox="1">
            <a:spLocks/>
          </p:cNvSpPr>
          <p:nvPr/>
        </p:nvSpPr>
        <p:spPr>
          <a:xfrm>
            <a:off x="919232" y="1502979"/>
            <a:ext cx="10023087" cy="510802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pPr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342900"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342900"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800100" lvl="1" indent="-228600">
              <a:lnSpc>
                <a:spcPct val="90000"/>
              </a:lnSpc>
              <a:spcAft>
                <a:spcPts val="600"/>
              </a:spcAft>
              <a:buFont typeface="Arial" panose="020B0604020202020204" pitchFamily="34" charset="0"/>
              <a:buChar char="•"/>
            </a:pPr>
            <a:endParaRPr lang="sv-SE" sz="2800" dirty="0">
              <a:latin typeface="Sofia Pro Medium" panose="00000600000000000000" pitchFamily="50" charset="0"/>
            </a:endParaRPr>
          </a:p>
          <a:p>
            <a:pPr marL="800100" lvl="1" indent="-228600">
              <a:lnSpc>
                <a:spcPct val="90000"/>
              </a:lnSpc>
              <a:spcAft>
                <a:spcPts val="600"/>
              </a:spcAft>
              <a:buFont typeface="Arial" panose="020B0604020202020204" pitchFamily="34" charset="0"/>
              <a:buChar char="•"/>
            </a:pPr>
            <a:endParaRPr lang="sv-SE" sz="2800" dirty="0">
              <a:latin typeface="Sofia Pro Medium" panose="00000600000000000000" pitchFamily="50" charset="0"/>
            </a:endParaRPr>
          </a:p>
          <a:p>
            <a:pPr indent="-228600">
              <a:spcAft>
                <a:spcPts val="600"/>
              </a:spcAft>
              <a:buFont typeface="Arial" panose="020B0604020202020204" pitchFamily="34" charset="0"/>
              <a:buChar char="•"/>
            </a:pPr>
            <a:endParaRPr lang="sv-SE" sz="2800" b="1" dirty="0">
              <a:latin typeface="Sofia Pro Medium" panose="00000600000000000000" pitchFamily="50" charset="0"/>
              <a:ea typeface="+mn-ea"/>
              <a:cs typeface="+mn-cs"/>
            </a:endParaRPr>
          </a:p>
        </p:txBody>
      </p:sp>
      <p:sp>
        <p:nvSpPr>
          <p:cNvPr id="2" name="Rubrik 1">
            <a:extLst>
              <a:ext uri="{FF2B5EF4-FFF2-40B4-BE49-F238E27FC236}">
                <a16:creationId xmlns:a16="http://schemas.microsoft.com/office/drawing/2014/main" id="{2EF03440-00CC-3614-EBE7-01B0FED202AD}"/>
              </a:ext>
            </a:extLst>
          </p:cNvPr>
          <p:cNvSpPr txBox="1">
            <a:spLocks/>
          </p:cNvSpPr>
          <p:nvPr/>
        </p:nvSpPr>
        <p:spPr>
          <a:xfrm>
            <a:off x="426719" y="1502979"/>
            <a:ext cx="10515600" cy="47704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Sofia Pro" panose="00000500000000000000" pitchFamily="50" charset="0"/>
                <a:ea typeface="+mj-ea"/>
                <a:cs typeface="+mj-cs"/>
              </a:defRPr>
            </a:lvl1pPr>
          </a:lstStyle>
          <a:p>
            <a:endParaRPr lang="sv-SE" sz="2400" dirty="0"/>
          </a:p>
          <a:p>
            <a:r>
              <a:rPr lang="sv-SE" sz="2400" dirty="0"/>
              <a:t>Statistik</a:t>
            </a:r>
          </a:p>
          <a:p>
            <a:r>
              <a:rPr lang="sv-SE" sz="1600" dirty="0"/>
              <a:t>Nu på försäsong är det viktigaste att ni lär er systemet och är bekväma med att använda det. </a:t>
            </a:r>
          </a:p>
          <a:p>
            <a:endParaRPr lang="sv-SE" sz="1600" dirty="0"/>
          </a:p>
          <a:p>
            <a:r>
              <a:rPr lang="sv-SE" sz="1600" dirty="0"/>
              <a:t>Matchrapporteringen utvecklas och förbättras under hela försäsongen vilket gör att statistik-delen inte är helt färdigbyggd.</a:t>
            </a:r>
          </a:p>
          <a:p>
            <a:endParaRPr lang="sv-SE" sz="1600" dirty="0"/>
          </a:p>
          <a:p>
            <a:r>
              <a:rPr lang="sv-SE" sz="1600" dirty="0"/>
              <a:t>Det som är absolut viktigaste att få med under försäsongen när ni matchrapporterar är: </a:t>
            </a:r>
          </a:p>
          <a:p>
            <a:endParaRPr lang="sv-SE" sz="1600" dirty="0"/>
          </a:p>
          <a:p>
            <a:r>
              <a:rPr lang="sv-SE" sz="1600" dirty="0"/>
              <a:t>Mål (Assist)</a:t>
            </a:r>
          </a:p>
          <a:p>
            <a:r>
              <a:rPr lang="sv-SE" sz="1600" dirty="0"/>
              <a:t>Hörna</a:t>
            </a:r>
          </a:p>
          <a:p>
            <a:r>
              <a:rPr lang="sv-SE" sz="1600" dirty="0"/>
              <a:t>Utvisning (vilken typ)</a:t>
            </a:r>
          </a:p>
          <a:p>
            <a:r>
              <a:rPr lang="sv-SE" sz="1600" dirty="0"/>
              <a:t>Publik </a:t>
            </a:r>
          </a:p>
          <a:p>
            <a:endParaRPr lang="sv-SE" sz="1600" dirty="0"/>
          </a:p>
          <a:p>
            <a:r>
              <a:rPr lang="sv-SE" sz="1600" dirty="0"/>
              <a:t>Övriga saker ska vara med när serien är igång men hinner ni inte rapportera dessa nu så är det OK</a:t>
            </a:r>
          </a:p>
          <a:p>
            <a:br>
              <a:rPr lang="sv-SE" sz="1600" dirty="0"/>
            </a:br>
            <a:r>
              <a:rPr lang="sv-SE" sz="1600" dirty="0"/>
              <a:t>Svenska cupen Herr, Dam och Junior samt Supercupen förväntas rapportera allt utifrån de funktioner som finns i dagsläget. </a:t>
            </a:r>
          </a:p>
          <a:p>
            <a:br>
              <a:rPr lang="sv-SE" dirty="0"/>
            </a:br>
            <a:r>
              <a:rPr lang="sv-SE" dirty="0"/>
              <a:t>	</a:t>
            </a:r>
          </a:p>
        </p:txBody>
      </p:sp>
    </p:spTree>
    <p:extLst>
      <p:ext uri="{BB962C8B-B14F-4D97-AF65-F5344CB8AC3E}">
        <p14:creationId xmlns:p14="http://schemas.microsoft.com/office/powerpoint/2010/main" val="2632609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53A542-FA44-7B59-23DB-E305C039B633}"/>
              </a:ext>
            </a:extLst>
          </p:cNvPr>
          <p:cNvSpPr>
            <a:spLocks noGrp="1"/>
          </p:cNvSpPr>
          <p:nvPr>
            <p:ph type="title"/>
          </p:nvPr>
        </p:nvSpPr>
        <p:spPr/>
        <p:txBody>
          <a:bodyPr/>
          <a:lstStyle/>
          <a:p>
            <a:r>
              <a:rPr lang="sv-SE" sz="3600" b="1" dirty="0"/>
              <a:t>Block 5: Efter matchen</a:t>
            </a:r>
          </a:p>
        </p:txBody>
      </p:sp>
      <p:sp>
        <p:nvSpPr>
          <p:cNvPr id="3" name="Platshållare för innehåll 2">
            <a:extLst>
              <a:ext uri="{FF2B5EF4-FFF2-40B4-BE49-F238E27FC236}">
                <a16:creationId xmlns:a16="http://schemas.microsoft.com/office/drawing/2014/main" id="{CE90C8C2-2B4A-3A07-9BF7-82416382DEF9}"/>
              </a:ext>
            </a:extLst>
          </p:cNvPr>
          <p:cNvSpPr>
            <a:spLocks noGrp="1"/>
          </p:cNvSpPr>
          <p:nvPr>
            <p:ph sz="half" idx="1"/>
          </p:nvPr>
        </p:nvSpPr>
        <p:spPr>
          <a:xfrm>
            <a:off x="725733" y="1540315"/>
            <a:ext cx="8244840" cy="4856808"/>
          </a:xfrm>
        </p:spPr>
        <p:txBody>
          <a:bodyPr>
            <a:normAutofit lnSpcReduction="10000"/>
          </a:bodyPr>
          <a:lstStyle/>
          <a:p>
            <a:pPr marL="0" indent="0">
              <a:buNone/>
            </a:pPr>
            <a:r>
              <a:rPr lang="sv-SE" dirty="0">
                <a:latin typeface="Sofia Pro" panose="02000000000000000000" pitchFamily="50" charset="0"/>
              </a:rPr>
              <a:t>När ni har klickat på avsluta match så avslutas matchen. Nu kan domaren gå in via sin telefon och klicka att matchen är okej. Om något i matchen är felrapporterat skickar ni ett mail till </a:t>
            </a:r>
            <a:r>
              <a:rPr lang="sv-SE" dirty="0">
                <a:solidFill>
                  <a:schemeClr val="accent1"/>
                </a:solidFill>
                <a:latin typeface="Sofia Pro" panose="02000000000000000000" pitchFamily="50" charset="0"/>
              </a:rPr>
              <a:t>tavling@svenskbandy.se</a:t>
            </a:r>
            <a:br>
              <a:rPr lang="sv-SE" sz="2800" dirty="0"/>
            </a:br>
            <a:r>
              <a:rPr lang="sv-SE" sz="2800" dirty="0"/>
              <a:t>	</a:t>
            </a:r>
            <a:endParaRPr lang="sv-SE" dirty="0">
              <a:latin typeface="Sofia Pro" panose="02000000000000000000" pitchFamily="50" charset="0"/>
            </a:endParaRPr>
          </a:p>
          <a:p>
            <a:pPr marL="0" indent="0">
              <a:buNone/>
            </a:pPr>
            <a:r>
              <a:rPr lang="sv-SE" dirty="0">
                <a:latin typeface="Sofia Pro" panose="02000000000000000000" pitchFamily="50" charset="0"/>
              </a:rPr>
              <a:t>Systemet är inte färdig än men det går att använda, ha överseende med detta och förklara gärna detta för personerna runt de klubbar du rapporterar åt.</a:t>
            </a:r>
          </a:p>
          <a:p>
            <a:pPr marL="0" indent="0">
              <a:buNone/>
            </a:pPr>
            <a:endParaRPr lang="sv-SE" dirty="0">
              <a:latin typeface="Sofia Pro" panose="02000000000000000000" pitchFamily="50" charset="0"/>
            </a:endParaRPr>
          </a:p>
          <a:p>
            <a:pPr marL="0" indent="0">
              <a:buNone/>
            </a:pPr>
            <a:r>
              <a:rPr lang="sv-SE" dirty="0">
                <a:latin typeface="Sofia Pro" panose="02000000000000000000" pitchFamily="50" charset="0"/>
              </a:rPr>
              <a:t>Systemet är ännu inte låst</a:t>
            </a:r>
          </a:p>
          <a:p>
            <a:pPr marL="0" indent="0">
              <a:buNone/>
            </a:pPr>
            <a:endParaRPr lang="sv-SE" dirty="0">
              <a:latin typeface="Sofia Pro" panose="02000000000000000000" pitchFamily="50" charset="0"/>
            </a:endParaRPr>
          </a:p>
          <a:p>
            <a:pPr marL="0" indent="0">
              <a:buNone/>
            </a:pPr>
            <a:endParaRPr lang="sv-SE" dirty="0">
              <a:latin typeface="Sofia Pro" panose="02000000000000000000" pitchFamily="50" charset="0"/>
            </a:endParaRPr>
          </a:p>
          <a:p>
            <a:pPr marL="0" indent="0">
              <a:buNone/>
            </a:pPr>
            <a:endParaRPr lang="sv-SE" dirty="0">
              <a:latin typeface="Sofia Pro" panose="02000000000000000000" pitchFamily="50" charset="0"/>
            </a:endParaRPr>
          </a:p>
        </p:txBody>
      </p:sp>
    </p:spTree>
    <p:extLst>
      <p:ext uri="{BB962C8B-B14F-4D97-AF65-F5344CB8AC3E}">
        <p14:creationId xmlns:p14="http://schemas.microsoft.com/office/powerpoint/2010/main" val="355116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53A542-FA44-7B59-23DB-E305C039B633}"/>
              </a:ext>
            </a:extLst>
          </p:cNvPr>
          <p:cNvSpPr>
            <a:spLocks noGrp="1"/>
          </p:cNvSpPr>
          <p:nvPr>
            <p:ph type="title"/>
          </p:nvPr>
        </p:nvSpPr>
        <p:spPr/>
        <p:txBody>
          <a:bodyPr/>
          <a:lstStyle/>
          <a:p>
            <a:r>
              <a:rPr lang="sv-SE" sz="3600" b="1" dirty="0"/>
              <a:t>Support</a:t>
            </a:r>
          </a:p>
        </p:txBody>
      </p:sp>
      <p:sp>
        <p:nvSpPr>
          <p:cNvPr id="3" name="Platshållare för innehåll 2">
            <a:extLst>
              <a:ext uri="{FF2B5EF4-FFF2-40B4-BE49-F238E27FC236}">
                <a16:creationId xmlns:a16="http://schemas.microsoft.com/office/drawing/2014/main" id="{CE90C8C2-2B4A-3A07-9BF7-82416382DEF9}"/>
              </a:ext>
            </a:extLst>
          </p:cNvPr>
          <p:cNvSpPr>
            <a:spLocks noGrp="1"/>
          </p:cNvSpPr>
          <p:nvPr>
            <p:ph sz="half" idx="1"/>
          </p:nvPr>
        </p:nvSpPr>
        <p:spPr>
          <a:xfrm>
            <a:off x="838199" y="1765232"/>
            <a:ext cx="10286185" cy="3594032"/>
          </a:xfrm>
        </p:spPr>
        <p:txBody>
          <a:bodyPr>
            <a:normAutofit fontScale="92500" lnSpcReduction="20000"/>
          </a:bodyPr>
          <a:lstStyle/>
          <a:p>
            <a:pPr marL="0" indent="0">
              <a:buNone/>
            </a:pPr>
            <a:r>
              <a:rPr lang="sv-SE" dirty="0">
                <a:latin typeface="Sofia Pro" panose="02000000000000000000" pitchFamily="50" charset="0"/>
              </a:rPr>
              <a:t>Vi tar gärna emot feedback under de första veckorna på mail.  Via </a:t>
            </a:r>
            <a:r>
              <a:rPr lang="sv-SE" dirty="0">
                <a:latin typeface="Sofia Pro" panose="02000000000000000000" pitchFamily="50" charset="0"/>
                <a:hlinkClick r:id="rId2"/>
              </a:rPr>
              <a:t>Tavling@svenskbandy.se</a:t>
            </a:r>
            <a:endParaRPr lang="sv-SE" dirty="0">
              <a:latin typeface="Sofia Pro" panose="02000000000000000000" pitchFamily="50" charset="0"/>
            </a:endParaRPr>
          </a:p>
          <a:p>
            <a:pPr marL="0" indent="0">
              <a:buNone/>
            </a:pPr>
            <a:endParaRPr lang="sv-SE" dirty="0">
              <a:latin typeface="Sofia Pro" panose="02000000000000000000" pitchFamily="50" charset="0"/>
            </a:endParaRPr>
          </a:p>
          <a:p>
            <a:pPr marL="0" indent="0">
              <a:buNone/>
            </a:pPr>
            <a:r>
              <a:rPr lang="sv-SE" dirty="0">
                <a:latin typeface="Sofia Pro" panose="02000000000000000000" pitchFamily="50" charset="0"/>
              </a:rPr>
              <a:t>På kontorstid, ring:</a:t>
            </a:r>
          </a:p>
          <a:p>
            <a:pPr marL="0" indent="0">
              <a:buNone/>
            </a:pPr>
            <a:r>
              <a:rPr lang="sv-SE" dirty="0">
                <a:latin typeface="Sofia Pro" panose="02000000000000000000" pitchFamily="50" charset="0"/>
              </a:rPr>
              <a:t>Carl Malm: 076-698 24 19</a:t>
            </a:r>
          </a:p>
          <a:p>
            <a:pPr marL="0" indent="0">
              <a:buNone/>
            </a:pPr>
            <a:r>
              <a:rPr lang="sv-SE" dirty="0">
                <a:latin typeface="Sofia Pro" panose="02000000000000000000" pitchFamily="50" charset="0"/>
              </a:rPr>
              <a:t>Amanda Bäverhag: 08-699 63 43</a:t>
            </a:r>
          </a:p>
          <a:p>
            <a:pPr marL="0" indent="0">
              <a:buNone/>
            </a:pPr>
            <a:endParaRPr lang="sv-SE" dirty="0">
              <a:latin typeface="Sofia Pro" panose="02000000000000000000" pitchFamily="50" charset="0"/>
            </a:endParaRPr>
          </a:p>
          <a:p>
            <a:pPr marL="0" indent="0">
              <a:buNone/>
            </a:pPr>
            <a:r>
              <a:rPr lang="sv-SE" dirty="0">
                <a:latin typeface="Sofia Pro" panose="02000000000000000000" pitchFamily="50" charset="0"/>
              </a:rPr>
              <a:t>Vid akuta tävlingsfrågor utanför kontorstid, ring beredskap på: </a:t>
            </a:r>
          </a:p>
          <a:p>
            <a:pPr marL="0" indent="0">
              <a:buNone/>
            </a:pPr>
            <a:r>
              <a:rPr lang="sv-SE" dirty="0">
                <a:latin typeface="Sofia Pro" panose="02000000000000000000" pitchFamily="50" charset="0"/>
              </a:rPr>
              <a:t>08-699 63 47</a:t>
            </a:r>
          </a:p>
          <a:p>
            <a:pPr marL="0" indent="0">
              <a:buNone/>
            </a:pPr>
            <a:endParaRPr lang="sv-SE" dirty="0">
              <a:latin typeface="Sofia Pro" panose="02000000000000000000" pitchFamily="50" charset="0"/>
            </a:endParaRPr>
          </a:p>
          <a:p>
            <a:pPr marL="0" indent="0">
              <a:buNone/>
            </a:pPr>
            <a:endParaRPr lang="sv-SE" dirty="0">
              <a:latin typeface="Sofia Pro" panose="02000000000000000000" pitchFamily="50" charset="0"/>
            </a:endParaRPr>
          </a:p>
        </p:txBody>
      </p:sp>
    </p:spTree>
    <p:extLst>
      <p:ext uri="{BB962C8B-B14F-4D97-AF65-F5344CB8AC3E}">
        <p14:creationId xmlns:p14="http://schemas.microsoft.com/office/powerpoint/2010/main" val="93973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E3FBA74-E007-BDF9-180C-D530ED958AD1}"/>
              </a:ext>
            </a:extLst>
          </p:cNvPr>
          <p:cNvSpPr>
            <a:spLocks noGrp="1"/>
          </p:cNvSpPr>
          <p:nvPr>
            <p:ph type="title"/>
          </p:nvPr>
        </p:nvSpPr>
        <p:spPr>
          <a:xfrm>
            <a:off x="524692" y="103868"/>
            <a:ext cx="10515600" cy="1325563"/>
          </a:xfrm>
        </p:spPr>
        <p:txBody>
          <a:bodyPr/>
          <a:lstStyle/>
          <a:p>
            <a:r>
              <a:rPr lang="sv-SE" sz="2800" b="1" dirty="0"/>
              <a:t>Block 1: Bakgrund Profixio/Profixio som system</a:t>
            </a:r>
          </a:p>
        </p:txBody>
      </p:sp>
      <p:sp>
        <p:nvSpPr>
          <p:cNvPr id="4" name="Rubrik 1">
            <a:extLst>
              <a:ext uri="{FF2B5EF4-FFF2-40B4-BE49-F238E27FC236}">
                <a16:creationId xmlns:a16="http://schemas.microsoft.com/office/drawing/2014/main" id="{ED8802D5-9B68-6E74-280A-279ACEC8C240}"/>
              </a:ext>
            </a:extLst>
          </p:cNvPr>
          <p:cNvSpPr txBox="1">
            <a:spLocks/>
          </p:cNvSpPr>
          <p:nvPr/>
        </p:nvSpPr>
        <p:spPr>
          <a:xfrm>
            <a:off x="524692" y="1725522"/>
            <a:ext cx="10661468" cy="4492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r>
              <a:rPr lang="sv-SE" sz="2000" dirty="0"/>
              <a:t>Bakgrund, varför byter vi system?</a:t>
            </a:r>
          </a:p>
          <a:p>
            <a:endParaRPr lang="sv-SE" sz="2000" dirty="0"/>
          </a:p>
          <a:p>
            <a:endParaRPr lang="sv-SE" sz="2000" dirty="0"/>
          </a:p>
          <a:p>
            <a:pPr marL="342900" indent="-342900">
              <a:buFont typeface="Arial" panose="020B0604020202020204" pitchFamily="34" charset="0"/>
              <a:buChar char="•"/>
            </a:pPr>
            <a:r>
              <a:rPr lang="sv-SE" sz="2000" dirty="0"/>
              <a:t>Säsong 21/22 gjordes en förstudie, där slutsatsen blev att Svenska Bandyförbundet behöver utveckla och uppdatera nuvarande tävlingssystem. </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Syftet är att öka säkerheteten (GDPR och </a:t>
            </a:r>
            <a:r>
              <a:rPr lang="sv-SE" sz="2000" dirty="0" err="1"/>
              <a:t>statisik</a:t>
            </a:r>
            <a:r>
              <a:rPr lang="sv-SE" sz="2000" dirty="0"/>
              <a:t>), information samt få ett användarvänligt system.</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Svenska Bandyförbundet valde Profixio för att få hela tävlingssystemet samlat i ett enda system, då det gör allting enklare administrativt samtidigt som det ger möjligheter att utveckla och utöka systemet ännu mer i framtiden. </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Profixio har även gjort en uppgradering med andra förbund av deras system och kundanpassar dessa lösningar åt bandyn, vilket gör att SBF tillsammans med Profixio inte behöver skapa allt från början.</a:t>
            </a:r>
          </a:p>
          <a:p>
            <a:pPr marL="342900" indent="-342900">
              <a:buFont typeface="Arial" panose="020B0604020202020204" pitchFamily="34" charset="0"/>
              <a:buChar char="•"/>
            </a:pPr>
            <a:endParaRPr lang="sv-SE" sz="2000" dirty="0"/>
          </a:p>
          <a:p>
            <a:pPr marL="800100" lvl="1" indent="-342900">
              <a:buFont typeface="Arial" panose="020B0604020202020204" pitchFamily="34" charset="0"/>
              <a:buChar char="•"/>
            </a:pPr>
            <a:endParaRPr lang="sv-SE" sz="100" dirty="0"/>
          </a:p>
          <a:p>
            <a:pPr marL="800100" lvl="1" indent="-342900">
              <a:buFont typeface="Arial" panose="020B0604020202020204" pitchFamily="34" charset="0"/>
              <a:buChar char="•"/>
            </a:pPr>
            <a:endParaRPr lang="sv-SE" sz="100" dirty="0"/>
          </a:p>
          <a:p>
            <a:endParaRPr lang="sv-SE" sz="2000" b="1" dirty="0"/>
          </a:p>
        </p:txBody>
      </p:sp>
    </p:spTree>
    <p:extLst>
      <p:ext uri="{BB962C8B-B14F-4D97-AF65-F5344CB8AC3E}">
        <p14:creationId xmlns:p14="http://schemas.microsoft.com/office/powerpoint/2010/main" val="266884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E3FBA74-E007-BDF9-180C-D530ED958AD1}"/>
              </a:ext>
            </a:extLst>
          </p:cNvPr>
          <p:cNvSpPr>
            <a:spLocks noGrp="1"/>
          </p:cNvSpPr>
          <p:nvPr>
            <p:ph type="title"/>
          </p:nvPr>
        </p:nvSpPr>
        <p:spPr>
          <a:xfrm>
            <a:off x="524692" y="103868"/>
            <a:ext cx="10515600" cy="1325563"/>
          </a:xfrm>
        </p:spPr>
        <p:txBody>
          <a:bodyPr/>
          <a:lstStyle/>
          <a:p>
            <a:r>
              <a:rPr lang="sv-SE" sz="2800" b="1" dirty="0"/>
              <a:t>Block 1: Bakgrund Profixio/Profixio som system</a:t>
            </a:r>
          </a:p>
        </p:txBody>
      </p:sp>
      <p:sp>
        <p:nvSpPr>
          <p:cNvPr id="4" name="Rubrik 1">
            <a:extLst>
              <a:ext uri="{FF2B5EF4-FFF2-40B4-BE49-F238E27FC236}">
                <a16:creationId xmlns:a16="http://schemas.microsoft.com/office/drawing/2014/main" id="{ED8802D5-9B68-6E74-280A-279ACEC8C240}"/>
              </a:ext>
            </a:extLst>
          </p:cNvPr>
          <p:cNvSpPr txBox="1">
            <a:spLocks/>
          </p:cNvSpPr>
          <p:nvPr/>
        </p:nvSpPr>
        <p:spPr>
          <a:xfrm>
            <a:off x="524692" y="1429431"/>
            <a:ext cx="10661468" cy="47884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r>
              <a:rPr lang="sv-SE" sz="2000" dirty="0"/>
              <a:t>Vilka förbättringar skapar det nya systemet för er?</a:t>
            </a:r>
          </a:p>
          <a:p>
            <a:endParaRPr lang="sv-SE" sz="2000" dirty="0"/>
          </a:p>
          <a:p>
            <a:endParaRPr lang="sv-SE" sz="2000" dirty="0"/>
          </a:p>
          <a:p>
            <a:pPr marL="342900" indent="-342900">
              <a:buFont typeface="Arial" panose="020B0604020202020204" pitchFamily="34" charset="0"/>
              <a:buChar char="•"/>
            </a:pPr>
            <a:r>
              <a:rPr lang="sv-SE" sz="2000" dirty="0"/>
              <a:t>Det går att matchrapportera i Surfplatta</a:t>
            </a:r>
          </a:p>
          <a:p>
            <a:endParaRPr lang="sv-SE" sz="2000" dirty="0"/>
          </a:p>
          <a:p>
            <a:pPr marL="342900" indent="-342900">
              <a:buFont typeface="Arial" panose="020B0604020202020204" pitchFamily="34" charset="0"/>
              <a:buChar char="•"/>
            </a:pPr>
            <a:r>
              <a:rPr lang="sv-SE" sz="2000" dirty="0"/>
              <a:t>Lagledare skapar laguppställningen i systemet. Dessa uppgifter hämtas via </a:t>
            </a:r>
            <a:r>
              <a:rPr lang="sv-SE" sz="2000" dirty="0" err="1"/>
              <a:t>Idrottonline</a:t>
            </a:r>
            <a:r>
              <a:rPr lang="sv-SE" sz="2000" dirty="0"/>
              <a:t> vilket gör att namn och personnummer inte kan vara felaktiga.</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Domarna kan se laguppställning i </a:t>
            </a:r>
            <a:r>
              <a:rPr lang="sv-SE" sz="2000" dirty="0" err="1"/>
              <a:t>appen</a:t>
            </a:r>
            <a:r>
              <a:rPr lang="sv-SE" sz="2000" dirty="0"/>
              <a:t> och kontrollera dessa uppgifter där</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Efter match godkänner domarna matchen i deras app.</a:t>
            </a:r>
          </a:p>
          <a:p>
            <a:endParaRPr lang="sv-SE" sz="2000" dirty="0"/>
          </a:p>
          <a:p>
            <a:pPr marL="342900" indent="-342900">
              <a:buFont typeface="Arial" panose="020B0604020202020204" pitchFamily="34" charset="0"/>
              <a:buChar char="•"/>
            </a:pPr>
            <a:r>
              <a:rPr lang="sv-SE" sz="2000" dirty="0"/>
              <a:t>Matchklockan är inbyggd vilket gör att ni kommer se utvisningstiderna ”rulla” i systemet</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endParaRPr lang="sv-SE" sz="2000" dirty="0"/>
          </a:p>
          <a:p>
            <a:pPr marL="800100" lvl="1" indent="-342900">
              <a:buFont typeface="Arial" panose="020B0604020202020204" pitchFamily="34" charset="0"/>
              <a:buChar char="•"/>
            </a:pPr>
            <a:endParaRPr lang="sv-SE" sz="100" dirty="0"/>
          </a:p>
          <a:p>
            <a:pPr marL="800100" lvl="1" indent="-342900">
              <a:buFont typeface="Arial" panose="020B0604020202020204" pitchFamily="34" charset="0"/>
              <a:buChar char="•"/>
            </a:pPr>
            <a:endParaRPr lang="sv-SE" sz="100" dirty="0"/>
          </a:p>
          <a:p>
            <a:endParaRPr lang="sv-SE" sz="2000" b="1" dirty="0"/>
          </a:p>
        </p:txBody>
      </p:sp>
    </p:spTree>
    <p:extLst>
      <p:ext uri="{BB962C8B-B14F-4D97-AF65-F5344CB8AC3E}">
        <p14:creationId xmlns:p14="http://schemas.microsoft.com/office/powerpoint/2010/main" val="1433133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99278F-7E81-2983-D591-2C011F45689A}"/>
              </a:ext>
            </a:extLst>
          </p:cNvPr>
          <p:cNvSpPr>
            <a:spLocks noGrp="1"/>
          </p:cNvSpPr>
          <p:nvPr>
            <p:ph type="title"/>
          </p:nvPr>
        </p:nvSpPr>
        <p:spPr>
          <a:xfrm>
            <a:off x="838200" y="312873"/>
            <a:ext cx="10515600" cy="1325563"/>
          </a:xfrm>
        </p:spPr>
        <p:txBody>
          <a:bodyPr/>
          <a:lstStyle/>
          <a:p>
            <a:r>
              <a:rPr lang="sv-SE" sz="2800" b="1" dirty="0"/>
              <a:t>Block 1: Bakgrund Profixio/Profixio som system</a:t>
            </a:r>
          </a:p>
        </p:txBody>
      </p:sp>
      <p:sp>
        <p:nvSpPr>
          <p:cNvPr id="3" name="Rubrik 1">
            <a:extLst>
              <a:ext uri="{FF2B5EF4-FFF2-40B4-BE49-F238E27FC236}">
                <a16:creationId xmlns:a16="http://schemas.microsoft.com/office/drawing/2014/main" id="{2B12D0D0-CBFC-E1B5-6F0C-115D346E23C8}"/>
              </a:ext>
            </a:extLst>
          </p:cNvPr>
          <p:cNvSpPr txBox="1">
            <a:spLocks/>
          </p:cNvSpPr>
          <p:nvPr/>
        </p:nvSpPr>
        <p:spPr>
          <a:xfrm>
            <a:off x="838200" y="1087130"/>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pPr marL="342900" indent="-342900">
              <a:buFont typeface="Arial" panose="020B0604020202020204" pitchFamily="34" charset="0"/>
              <a:buChar char="•"/>
            </a:pPr>
            <a:r>
              <a:rPr lang="sv-SE" sz="2400" dirty="0"/>
              <a:t>Nya Profixio innehåller 3 moduler: </a:t>
            </a:r>
          </a:p>
          <a:p>
            <a:pPr marL="342900" indent="-342900">
              <a:buFont typeface="Arial" panose="020B0604020202020204" pitchFamily="34" charset="0"/>
              <a:buChar char="•"/>
            </a:pPr>
            <a:endParaRPr lang="sv-SE" sz="2400" dirty="0"/>
          </a:p>
        </p:txBody>
      </p:sp>
      <p:graphicFrame>
        <p:nvGraphicFramePr>
          <p:cNvPr id="4" name="Diagram 3">
            <a:extLst>
              <a:ext uri="{FF2B5EF4-FFF2-40B4-BE49-F238E27FC236}">
                <a16:creationId xmlns:a16="http://schemas.microsoft.com/office/drawing/2014/main" id="{CF61DBC6-8625-AA56-4B37-1FDD55F2C919}"/>
              </a:ext>
            </a:extLst>
          </p:cNvPr>
          <p:cNvGraphicFramePr/>
          <p:nvPr>
            <p:extLst>
              <p:ext uri="{D42A27DB-BD31-4B8C-83A1-F6EECF244321}">
                <p14:modId xmlns:p14="http://schemas.microsoft.com/office/powerpoint/2010/main" val="753264282"/>
              </p:ext>
            </p:extLst>
          </p:nvPr>
        </p:nvGraphicFramePr>
        <p:xfrm>
          <a:off x="2954928" y="1890796"/>
          <a:ext cx="5048068" cy="4166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ruta 6">
            <a:extLst>
              <a:ext uri="{FF2B5EF4-FFF2-40B4-BE49-F238E27FC236}">
                <a16:creationId xmlns:a16="http://schemas.microsoft.com/office/drawing/2014/main" id="{B8F3EEAE-21D3-A968-F619-3B6500D24336}"/>
              </a:ext>
            </a:extLst>
          </p:cNvPr>
          <p:cNvSpPr txBox="1"/>
          <p:nvPr/>
        </p:nvSpPr>
        <p:spPr>
          <a:xfrm>
            <a:off x="7044144" y="2059801"/>
            <a:ext cx="2597695" cy="1323439"/>
          </a:xfrm>
          <a:prstGeom prst="rect">
            <a:avLst/>
          </a:prstGeom>
          <a:noFill/>
        </p:spPr>
        <p:txBody>
          <a:bodyPr wrap="square" rtlCol="0">
            <a:spAutoFit/>
          </a:bodyPr>
          <a:lstStyle/>
          <a:p>
            <a:pPr algn="ctr"/>
            <a:r>
              <a:rPr lang="sv-SE" dirty="0">
                <a:latin typeface="Sofia Pro" panose="02000000000000000000" pitchFamily="50" charset="0"/>
              </a:rPr>
              <a:t>League</a:t>
            </a:r>
          </a:p>
          <a:p>
            <a:pPr algn="ctr"/>
            <a:endParaRPr lang="sv-SE" sz="800" b="1" u="sng" dirty="0">
              <a:solidFill>
                <a:srgbClr val="F75D83"/>
              </a:solidFill>
            </a:endParaRPr>
          </a:p>
          <a:p>
            <a:pPr marL="285750" indent="-285750">
              <a:buFont typeface="Wingdings" panose="05000000000000000000" pitchFamily="2" charset="2"/>
              <a:buChar char="v"/>
            </a:pPr>
            <a:r>
              <a:rPr lang="sv-SE" dirty="0">
                <a:latin typeface="Sofia Pro" panose="02000000000000000000" pitchFamily="50" charset="0"/>
              </a:rPr>
              <a:t>Anmälan till serier</a:t>
            </a:r>
          </a:p>
          <a:p>
            <a:pPr marL="285750" indent="-285750">
              <a:buFont typeface="Wingdings" panose="05000000000000000000" pitchFamily="2" charset="2"/>
              <a:buChar char="v"/>
            </a:pPr>
            <a:r>
              <a:rPr lang="sv-SE" dirty="0">
                <a:latin typeface="Sofia Pro" panose="02000000000000000000" pitchFamily="50" charset="0"/>
              </a:rPr>
              <a:t>Serieläggning</a:t>
            </a:r>
          </a:p>
          <a:p>
            <a:pPr marL="285750" indent="-285750">
              <a:buFont typeface="Wingdings" panose="05000000000000000000" pitchFamily="2" charset="2"/>
              <a:buChar char="v"/>
            </a:pPr>
            <a:r>
              <a:rPr lang="sv-SE" dirty="0">
                <a:latin typeface="Sofia Pro" panose="02000000000000000000" pitchFamily="50" charset="0"/>
              </a:rPr>
              <a:t>Domartillsättning</a:t>
            </a:r>
          </a:p>
        </p:txBody>
      </p:sp>
      <p:sp>
        <p:nvSpPr>
          <p:cNvPr id="8" name="textruta 7">
            <a:extLst>
              <a:ext uri="{FF2B5EF4-FFF2-40B4-BE49-F238E27FC236}">
                <a16:creationId xmlns:a16="http://schemas.microsoft.com/office/drawing/2014/main" id="{68699C03-D925-325B-02B7-8036A339D1A6}"/>
              </a:ext>
            </a:extLst>
          </p:cNvPr>
          <p:cNvSpPr txBox="1"/>
          <p:nvPr/>
        </p:nvSpPr>
        <p:spPr>
          <a:xfrm>
            <a:off x="6878682" y="5052707"/>
            <a:ext cx="3057798" cy="1600438"/>
          </a:xfrm>
          <a:prstGeom prst="rect">
            <a:avLst/>
          </a:prstGeom>
          <a:noFill/>
        </p:spPr>
        <p:txBody>
          <a:bodyPr wrap="square" rtlCol="0">
            <a:spAutoFit/>
          </a:bodyPr>
          <a:lstStyle/>
          <a:p>
            <a:pPr algn="ctr"/>
            <a:endParaRPr lang="sv-SE" sz="800" b="1" u="sng" dirty="0">
              <a:solidFill>
                <a:srgbClr val="F75D83"/>
              </a:solidFill>
              <a:latin typeface="Sofia Pro" panose="02000000000000000000" pitchFamily="50" charset="0"/>
            </a:endParaRPr>
          </a:p>
          <a:p>
            <a:pPr marL="285750" indent="-285750">
              <a:buFont typeface="Wingdings" panose="05000000000000000000" pitchFamily="2" charset="2"/>
              <a:buChar char="v"/>
            </a:pPr>
            <a:r>
              <a:rPr lang="sv-SE" dirty="0">
                <a:latin typeface="Sofia Pro" panose="02000000000000000000" pitchFamily="50" charset="0"/>
              </a:rPr>
              <a:t>Övergångar</a:t>
            </a:r>
          </a:p>
          <a:p>
            <a:pPr marL="285750" indent="-285750">
              <a:buFont typeface="Wingdings" panose="05000000000000000000" pitchFamily="2" charset="2"/>
              <a:buChar char="v"/>
            </a:pPr>
            <a:r>
              <a:rPr lang="sv-SE" dirty="0">
                <a:latin typeface="Sofia Pro" panose="02000000000000000000" pitchFamily="50" charset="0"/>
              </a:rPr>
              <a:t>Licenser</a:t>
            </a:r>
          </a:p>
          <a:p>
            <a:pPr marL="285750" indent="-285750">
              <a:buFont typeface="Wingdings" panose="05000000000000000000" pitchFamily="2" charset="2"/>
              <a:buChar char="v"/>
            </a:pPr>
            <a:r>
              <a:rPr lang="sv-SE" dirty="0">
                <a:latin typeface="Sofia Pro" panose="02000000000000000000" pitchFamily="50" charset="0"/>
              </a:rPr>
              <a:t>Dispenser</a:t>
            </a:r>
          </a:p>
          <a:p>
            <a:pPr marL="285750" indent="-285750">
              <a:buFont typeface="Wingdings" panose="05000000000000000000" pitchFamily="2" charset="2"/>
              <a:buChar char="v"/>
            </a:pPr>
            <a:r>
              <a:rPr lang="sv-SE" dirty="0">
                <a:latin typeface="Sofia Pro" panose="02000000000000000000" pitchFamily="50" charset="0"/>
              </a:rPr>
              <a:t>Söka sanktionerade cuper</a:t>
            </a:r>
          </a:p>
        </p:txBody>
      </p:sp>
      <p:sp>
        <p:nvSpPr>
          <p:cNvPr id="9" name="textruta 8">
            <a:extLst>
              <a:ext uri="{FF2B5EF4-FFF2-40B4-BE49-F238E27FC236}">
                <a16:creationId xmlns:a16="http://schemas.microsoft.com/office/drawing/2014/main" id="{E41A512E-FCB6-420C-6DED-30D35C5168CF}"/>
              </a:ext>
            </a:extLst>
          </p:cNvPr>
          <p:cNvSpPr txBox="1"/>
          <p:nvPr/>
        </p:nvSpPr>
        <p:spPr>
          <a:xfrm>
            <a:off x="7759337" y="4798423"/>
            <a:ext cx="2046514" cy="365760"/>
          </a:xfrm>
          <a:prstGeom prst="rect">
            <a:avLst/>
          </a:prstGeom>
          <a:noFill/>
        </p:spPr>
        <p:txBody>
          <a:bodyPr wrap="square" rtlCol="0">
            <a:spAutoFit/>
          </a:bodyPr>
          <a:lstStyle/>
          <a:p>
            <a:r>
              <a:rPr lang="sv-SE" dirty="0">
                <a:latin typeface="Sofia Pro" panose="02000000000000000000" pitchFamily="50" charset="0"/>
              </a:rPr>
              <a:t>FX</a:t>
            </a:r>
          </a:p>
        </p:txBody>
      </p:sp>
      <p:cxnSp>
        <p:nvCxnSpPr>
          <p:cNvPr id="11" name="Rak koppling 10">
            <a:extLst>
              <a:ext uri="{FF2B5EF4-FFF2-40B4-BE49-F238E27FC236}">
                <a16:creationId xmlns:a16="http://schemas.microsoft.com/office/drawing/2014/main" id="{34D1E281-A0CC-0272-9920-D4F02BA7D67B}"/>
              </a:ext>
            </a:extLst>
          </p:cNvPr>
          <p:cNvCxnSpPr/>
          <p:nvPr/>
        </p:nvCxnSpPr>
        <p:spPr>
          <a:xfrm>
            <a:off x="7044145" y="5164183"/>
            <a:ext cx="1960518" cy="0"/>
          </a:xfrm>
          <a:prstGeom prst="line">
            <a:avLst/>
          </a:prstGeom>
          <a:ln>
            <a:solidFill>
              <a:srgbClr val="FDD6E0"/>
            </a:solidFill>
          </a:ln>
        </p:spPr>
        <p:style>
          <a:lnRef idx="3">
            <a:schemeClr val="accent1"/>
          </a:lnRef>
          <a:fillRef idx="0">
            <a:schemeClr val="accent1"/>
          </a:fillRef>
          <a:effectRef idx="2">
            <a:schemeClr val="accent1"/>
          </a:effectRef>
          <a:fontRef idx="minor">
            <a:schemeClr val="tx1"/>
          </a:fontRef>
        </p:style>
      </p:cxnSp>
      <p:cxnSp>
        <p:nvCxnSpPr>
          <p:cNvPr id="12" name="Rak koppling 11">
            <a:extLst>
              <a:ext uri="{FF2B5EF4-FFF2-40B4-BE49-F238E27FC236}">
                <a16:creationId xmlns:a16="http://schemas.microsoft.com/office/drawing/2014/main" id="{31703701-6BDC-FBD7-3B96-F6516E60464A}"/>
              </a:ext>
            </a:extLst>
          </p:cNvPr>
          <p:cNvCxnSpPr/>
          <p:nvPr/>
        </p:nvCxnSpPr>
        <p:spPr>
          <a:xfrm>
            <a:off x="7239543" y="2425337"/>
            <a:ext cx="1960518" cy="0"/>
          </a:xfrm>
          <a:prstGeom prst="line">
            <a:avLst/>
          </a:prstGeom>
          <a:ln>
            <a:solidFill>
              <a:srgbClr val="F75D83"/>
            </a:solidFill>
          </a:ln>
        </p:spPr>
        <p:style>
          <a:lnRef idx="3">
            <a:schemeClr val="accent1"/>
          </a:lnRef>
          <a:fillRef idx="0">
            <a:schemeClr val="accent1"/>
          </a:fillRef>
          <a:effectRef idx="2">
            <a:schemeClr val="accent1"/>
          </a:effectRef>
          <a:fontRef idx="minor">
            <a:schemeClr val="tx1"/>
          </a:fontRef>
        </p:style>
      </p:cxnSp>
      <p:sp>
        <p:nvSpPr>
          <p:cNvPr id="13" name="textruta 12">
            <a:extLst>
              <a:ext uri="{FF2B5EF4-FFF2-40B4-BE49-F238E27FC236}">
                <a16:creationId xmlns:a16="http://schemas.microsoft.com/office/drawing/2014/main" id="{8CC5DDC1-4AF9-A2DE-B18F-9CE0E8ECE46B}"/>
              </a:ext>
            </a:extLst>
          </p:cNvPr>
          <p:cNvSpPr txBox="1"/>
          <p:nvPr/>
        </p:nvSpPr>
        <p:spPr>
          <a:xfrm>
            <a:off x="1102992" y="2992330"/>
            <a:ext cx="2597696" cy="2154436"/>
          </a:xfrm>
          <a:prstGeom prst="rect">
            <a:avLst/>
          </a:prstGeom>
          <a:noFill/>
        </p:spPr>
        <p:txBody>
          <a:bodyPr wrap="square" rtlCol="0">
            <a:spAutoFit/>
          </a:bodyPr>
          <a:lstStyle/>
          <a:p>
            <a:pPr algn="ctr"/>
            <a:endParaRPr lang="sv-SE" dirty="0">
              <a:latin typeface="Sofia Pro" panose="02000000000000000000" pitchFamily="50" charset="0"/>
            </a:endParaRPr>
          </a:p>
          <a:p>
            <a:pPr algn="ctr"/>
            <a:endParaRPr lang="sv-SE" sz="800" b="1" u="sng" dirty="0">
              <a:solidFill>
                <a:srgbClr val="F75D83"/>
              </a:solidFill>
            </a:endParaRPr>
          </a:p>
          <a:p>
            <a:pPr marL="171450" indent="-171450">
              <a:buFont typeface="Wingdings" panose="05000000000000000000" pitchFamily="2" charset="2"/>
              <a:buChar char="v"/>
            </a:pPr>
            <a:r>
              <a:rPr lang="sv-SE" dirty="0">
                <a:latin typeface="Sofia Pro" panose="02000000000000000000" pitchFamily="50" charset="0"/>
              </a:rPr>
              <a:t>Spelartrupper</a:t>
            </a:r>
          </a:p>
          <a:p>
            <a:pPr marL="171450" indent="-171450">
              <a:buFont typeface="Wingdings" panose="05000000000000000000" pitchFamily="2" charset="2"/>
              <a:buChar char="v"/>
            </a:pPr>
            <a:r>
              <a:rPr lang="sv-SE" dirty="0">
                <a:latin typeface="Sofia Pro" panose="02000000000000000000" pitchFamily="50" charset="0"/>
              </a:rPr>
              <a:t>Matchflytt</a:t>
            </a:r>
          </a:p>
          <a:p>
            <a:pPr marL="171450" indent="-171450">
              <a:buFont typeface="Wingdings" panose="05000000000000000000" pitchFamily="2" charset="2"/>
              <a:buChar char="v"/>
            </a:pPr>
            <a:r>
              <a:rPr lang="sv-SE" dirty="0">
                <a:latin typeface="Sofia Pro" panose="02000000000000000000" pitchFamily="50" charset="0"/>
              </a:rPr>
              <a:t>Domarnominering</a:t>
            </a:r>
          </a:p>
          <a:p>
            <a:pPr marL="171450" indent="-171450">
              <a:buFont typeface="Wingdings" panose="05000000000000000000" pitchFamily="2" charset="2"/>
              <a:buChar char="v"/>
            </a:pPr>
            <a:r>
              <a:rPr lang="sv-SE" dirty="0">
                <a:highlight>
                  <a:srgbClr val="FFFF00"/>
                </a:highlight>
                <a:latin typeface="Sofia Pro" panose="02000000000000000000" pitchFamily="50" charset="0"/>
              </a:rPr>
              <a:t>Matchrapportering</a:t>
            </a:r>
          </a:p>
          <a:p>
            <a:pPr marL="171450" indent="-171450">
              <a:buFont typeface="Wingdings" panose="05000000000000000000" pitchFamily="2" charset="2"/>
              <a:buChar char="v"/>
            </a:pPr>
            <a:r>
              <a:rPr lang="sv-SE" dirty="0">
                <a:latin typeface="Sofia Pro" panose="02000000000000000000" pitchFamily="50" charset="0"/>
              </a:rPr>
              <a:t>Matchvisning</a:t>
            </a:r>
          </a:p>
          <a:p>
            <a:pPr marL="171450" indent="-171450">
              <a:buFont typeface="Wingdings" panose="05000000000000000000" pitchFamily="2" charset="2"/>
              <a:buChar char="v"/>
            </a:pPr>
            <a:r>
              <a:rPr lang="sv-SE" dirty="0">
                <a:latin typeface="Sofia Pro" panose="02000000000000000000" pitchFamily="50" charset="0"/>
              </a:rPr>
              <a:t>Resultat</a:t>
            </a:r>
            <a:endParaRPr lang="sv-SE" sz="2000" dirty="0">
              <a:latin typeface="Sofia Pro" panose="02000000000000000000" pitchFamily="50" charset="0"/>
            </a:endParaRPr>
          </a:p>
        </p:txBody>
      </p:sp>
      <p:cxnSp>
        <p:nvCxnSpPr>
          <p:cNvPr id="14" name="Rak koppling 13">
            <a:extLst>
              <a:ext uri="{FF2B5EF4-FFF2-40B4-BE49-F238E27FC236}">
                <a16:creationId xmlns:a16="http://schemas.microsoft.com/office/drawing/2014/main" id="{291024B9-8898-BFE0-E827-1155118CC533}"/>
              </a:ext>
            </a:extLst>
          </p:cNvPr>
          <p:cNvCxnSpPr>
            <a:cxnSpLocks/>
          </p:cNvCxnSpPr>
          <p:nvPr/>
        </p:nvCxnSpPr>
        <p:spPr>
          <a:xfrm>
            <a:off x="1036320" y="3370991"/>
            <a:ext cx="2345779" cy="0"/>
          </a:xfrm>
          <a:prstGeom prst="line">
            <a:avLst/>
          </a:prstGeom>
          <a:ln>
            <a:solidFill>
              <a:srgbClr val="6685B9"/>
            </a:solidFill>
          </a:ln>
        </p:spPr>
        <p:style>
          <a:lnRef idx="3">
            <a:schemeClr val="accent1"/>
          </a:lnRef>
          <a:fillRef idx="0">
            <a:schemeClr val="accent1"/>
          </a:fillRef>
          <a:effectRef idx="2">
            <a:schemeClr val="accent1"/>
          </a:effectRef>
          <a:fontRef idx="minor">
            <a:schemeClr val="tx1"/>
          </a:fontRef>
        </p:style>
      </p:cxnSp>
      <p:sp>
        <p:nvSpPr>
          <p:cNvPr id="16" name="textruta 15">
            <a:extLst>
              <a:ext uri="{FF2B5EF4-FFF2-40B4-BE49-F238E27FC236}">
                <a16:creationId xmlns:a16="http://schemas.microsoft.com/office/drawing/2014/main" id="{68D067E3-F9F0-9128-971F-758B2E333A01}"/>
              </a:ext>
            </a:extLst>
          </p:cNvPr>
          <p:cNvSpPr txBox="1"/>
          <p:nvPr/>
        </p:nvSpPr>
        <p:spPr>
          <a:xfrm>
            <a:off x="1757863" y="2992330"/>
            <a:ext cx="2046514" cy="365760"/>
          </a:xfrm>
          <a:prstGeom prst="rect">
            <a:avLst/>
          </a:prstGeom>
          <a:noFill/>
        </p:spPr>
        <p:txBody>
          <a:bodyPr wrap="square" rtlCol="0">
            <a:spAutoFit/>
          </a:bodyPr>
          <a:lstStyle/>
          <a:p>
            <a:r>
              <a:rPr lang="sv-SE" dirty="0" err="1">
                <a:latin typeface="Sofia Pro" panose="02000000000000000000" pitchFamily="50" charset="0"/>
              </a:rPr>
              <a:t>App</a:t>
            </a:r>
            <a:endParaRPr lang="sv-SE" dirty="0">
              <a:latin typeface="Sofia Pro" panose="02000000000000000000" pitchFamily="50" charset="0"/>
            </a:endParaRPr>
          </a:p>
        </p:txBody>
      </p:sp>
    </p:spTree>
    <p:extLst>
      <p:ext uri="{BB962C8B-B14F-4D97-AF65-F5344CB8AC3E}">
        <p14:creationId xmlns:p14="http://schemas.microsoft.com/office/powerpoint/2010/main" val="115765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BDF30B-DEC7-E6B2-4BF4-A82BC60EE604}"/>
              </a:ext>
            </a:extLst>
          </p:cNvPr>
          <p:cNvSpPr>
            <a:spLocks noGrp="1"/>
          </p:cNvSpPr>
          <p:nvPr>
            <p:ph type="title"/>
          </p:nvPr>
        </p:nvSpPr>
        <p:spPr>
          <a:xfrm>
            <a:off x="1125583" y="2341970"/>
            <a:ext cx="10515600" cy="1325563"/>
          </a:xfrm>
        </p:spPr>
        <p:txBody>
          <a:bodyPr/>
          <a:lstStyle/>
          <a:p>
            <a:r>
              <a:rPr lang="sv-SE" dirty="0"/>
              <a:t>Block 2: Logga in och Följa ett lag</a:t>
            </a:r>
          </a:p>
        </p:txBody>
      </p:sp>
    </p:spTree>
    <p:extLst>
      <p:ext uri="{BB962C8B-B14F-4D97-AF65-F5344CB8AC3E}">
        <p14:creationId xmlns:p14="http://schemas.microsoft.com/office/powerpoint/2010/main" val="341727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979C58-3FE0-03EF-050E-B23A1DE4CE49}"/>
              </a:ext>
            </a:extLst>
          </p:cNvPr>
          <p:cNvSpPr>
            <a:spLocks noGrp="1"/>
          </p:cNvSpPr>
          <p:nvPr>
            <p:ph type="title"/>
          </p:nvPr>
        </p:nvSpPr>
        <p:spPr/>
        <p:txBody>
          <a:bodyPr/>
          <a:lstStyle/>
          <a:p>
            <a:r>
              <a:rPr lang="sv-SE" sz="4000" b="1" dirty="0"/>
              <a:t>Block 2: Logga in i Profixio </a:t>
            </a:r>
            <a:r>
              <a:rPr lang="sv-SE" sz="4000" b="1" dirty="0" err="1"/>
              <a:t>App</a:t>
            </a:r>
            <a:endParaRPr lang="sv-SE" sz="4000" b="1" dirty="0"/>
          </a:p>
        </p:txBody>
      </p:sp>
      <p:sp>
        <p:nvSpPr>
          <p:cNvPr id="3" name="Rubrik 1">
            <a:extLst>
              <a:ext uri="{FF2B5EF4-FFF2-40B4-BE49-F238E27FC236}">
                <a16:creationId xmlns:a16="http://schemas.microsoft.com/office/drawing/2014/main" id="{5CE5A1E5-5A35-87B6-E5E5-255719806CE0}"/>
              </a:ext>
            </a:extLst>
          </p:cNvPr>
          <p:cNvSpPr txBox="1">
            <a:spLocks/>
          </p:cNvSpPr>
          <p:nvPr/>
        </p:nvSpPr>
        <p:spPr>
          <a:xfrm>
            <a:off x="681446" y="2533877"/>
            <a:ext cx="10515600" cy="2992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pPr marL="457200" indent="-457200">
              <a:buFont typeface="Arial" panose="020B0604020202020204" pitchFamily="34" charset="0"/>
              <a:buChar char="•"/>
            </a:pPr>
            <a:r>
              <a:rPr lang="sv-SE" sz="2800" dirty="0"/>
              <a:t>Gå till </a:t>
            </a:r>
            <a:r>
              <a:rPr lang="sv-SE" sz="2800" dirty="0">
                <a:hlinkClick r:id="rId2"/>
              </a:rPr>
              <a:t>https://www.profixio.com/app</a:t>
            </a:r>
            <a:r>
              <a:rPr lang="sv-SE" sz="2800" dirty="0"/>
              <a:t> ELLER ladda ner </a:t>
            </a:r>
            <a:r>
              <a:rPr lang="sv-SE" sz="2800" dirty="0" err="1"/>
              <a:t>appen</a:t>
            </a:r>
            <a:r>
              <a:rPr lang="sv-SE" sz="2800" dirty="0"/>
              <a:t> ”Profixio” via </a:t>
            </a:r>
            <a:r>
              <a:rPr lang="sv-SE" sz="2800" dirty="0" err="1"/>
              <a:t>App</a:t>
            </a:r>
            <a:r>
              <a:rPr lang="sv-SE" sz="2800" dirty="0"/>
              <a:t> Store alternativt Google play.</a:t>
            </a:r>
          </a:p>
          <a:p>
            <a:pPr marL="457200" indent="-457200">
              <a:buFont typeface="Arial" panose="020B0604020202020204" pitchFamily="34" charset="0"/>
              <a:buChar char="•"/>
            </a:pPr>
            <a:endParaRPr lang="sv-SE" sz="2800" dirty="0"/>
          </a:p>
          <a:p>
            <a:pPr marL="457200" indent="-457200">
              <a:buFont typeface="Arial" panose="020B0604020202020204" pitchFamily="34" charset="0"/>
              <a:buChar char="•"/>
            </a:pPr>
            <a:r>
              <a:rPr lang="sv-SE" sz="2800" dirty="0"/>
              <a:t>Första gången du ska logga in skriver du din mailadress i rutan och klickar därefter på glömt lösenord. Då kommer du att få ett lösenord skickat till dig i mailen som du sedan kan byta när du loggat in. </a:t>
            </a:r>
          </a:p>
          <a:p>
            <a:endParaRPr lang="sv-SE" sz="2800" dirty="0"/>
          </a:p>
          <a:p>
            <a:pPr marL="457200" indent="-457200">
              <a:buFont typeface="Arial" panose="020B0604020202020204" pitchFamily="34" charset="0"/>
              <a:buChar char="•"/>
            </a:pPr>
            <a:r>
              <a:rPr lang="sv-SE" sz="2800" dirty="0"/>
              <a:t>Vi kommer att klicka i er behörighet efter avslutad utbildning.</a:t>
            </a:r>
          </a:p>
          <a:p>
            <a:endParaRPr lang="sv-SE" sz="2800" dirty="0"/>
          </a:p>
        </p:txBody>
      </p:sp>
    </p:spTree>
    <p:extLst>
      <p:ext uri="{BB962C8B-B14F-4D97-AF65-F5344CB8AC3E}">
        <p14:creationId xmlns:p14="http://schemas.microsoft.com/office/powerpoint/2010/main" val="179920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E3FBA74-E007-BDF9-180C-D530ED958AD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sv-SE" b="1" kern="1200" dirty="0">
                <a:latin typeface="Sofia Pro" panose="00000500000000000000" pitchFamily="50" charset="0"/>
                <a:ea typeface="+mj-ea"/>
                <a:cs typeface="+mj-cs"/>
              </a:rPr>
              <a:t>Block 2: </a:t>
            </a:r>
            <a:r>
              <a:rPr lang="sv-SE" b="1" dirty="0"/>
              <a:t>Följa lag</a:t>
            </a:r>
            <a:endParaRPr lang="sv-SE" b="1" kern="1200" dirty="0">
              <a:latin typeface="Sofia Pro" panose="00000500000000000000" pitchFamily="50" charset="0"/>
              <a:ea typeface="+mj-ea"/>
              <a:cs typeface="+mj-cs"/>
            </a:endParaRPr>
          </a:p>
        </p:txBody>
      </p:sp>
      <p:sp>
        <p:nvSpPr>
          <p:cNvPr id="4" name="Rubrik 1">
            <a:extLst>
              <a:ext uri="{FF2B5EF4-FFF2-40B4-BE49-F238E27FC236}">
                <a16:creationId xmlns:a16="http://schemas.microsoft.com/office/drawing/2014/main" id="{ED8802D5-9B68-6E74-280A-279ACEC8C240}"/>
              </a:ext>
            </a:extLst>
          </p:cNvPr>
          <p:cNvSpPr txBox="1">
            <a:spLocks/>
          </p:cNvSpPr>
          <p:nvPr/>
        </p:nvSpPr>
        <p:spPr>
          <a:xfrm>
            <a:off x="838200" y="1804749"/>
            <a:ext cx="9158714" cy="4548789"/>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pPr>
              <a:spcAft>
                <a:spcPts val="600"/>
              </a:spcAft>
            </a:pPr>
            <a:r>
              <a:rPr lang="sv-SE" sz="2800" dirty="0">
                <a:latin typeface="Sofia Pro Medium" panose="00000600000000000000" pitchFamily="50" charset="0"/>
                <a:ea typeface="+mn-ea"/>
                <a:cs typeface="+mn-cs"/>
              </a:rPr>
              <a:t>Att följa ett lag innebär att du ser deras matcher som </a:t>
            </a:r>
            <a:r>
              <a:rPr lang="sv-SE" sz="2800" dirty="0" err="1">
                <a:latin typeface="Sofia Pro Medium" panose="00000600000000000000" pitchFamily="50" charset="0"/>
                <a:ea typeface="+mn-ea"/>
                <a:cs typeface="+mn-cs"/>
              </a:rPr>
              <a:t>matchrapportör</a:t>
            </a:r>
            <a:r>
              <a:rPr lang="sv-SE" sz="2800" dirty="0">
                <a:latin typeface="Sofia Pro Medium" panose="00000600000000000000" pitchFamily="50" charset="0"/>
                <a:ea typeface="+mn-ea"/>
                <a:cs typeface="+mn-cs"/>
              </a:rPr>
              <a:t> när du går in i matchrapporteringsmodulen. Då slipper du leta upp laget varje gång du ska matchrapportera. </a:t>
            </a:r>
          </a:p>
          <a:p>
            <a:pPr>
              <a:spcAft>
                <a:spcPts val="600"/>
              </a:spcAft>
            </a:pPr>
            <a:endParaRPr lang="sv-SE" sz="2800" dirty="0">
              <a:latin typeface="Sofia Pro Medium" panose="00000600000000000000" pitchFamily="50" charset="0"/>
              <a:ea typeface="+mn-ea"/>
              <a:cs typeface="+mn-cs"/>
            </a:endParaRPr>
          </a:p>
          <a:p>
            <a:pPr>
              <a:spcAft>
                <a:spcPts val="600"/>
              </a:spcAft>
            </a:pPr>
            <a:r>
              <a:rPr lang="sv-SE" sz="2800" b="1" dirty="0">
                <a:latin typeface="Sofia Pro Medium" panose="00000600000000000000" pitchFamily="50" charset="0"/>
                <a:ea typeface="+mn-ea"/>
                <a:cs typeface="+mn-cs"/>
              </a:rPr>
              <a:t>OBS nu i början MÅSTE du ”följa ett lag” för att få upp matchrapporteringsmodulen. </a:t>
            </a:r>
          </a:p>
          <a:p>
            <a:pPr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342900"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342900"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800100" lvl="1" indent="-228600">
              <a:lnSpc>
                <a:spcPct val="90000"/>
              </a:lnSpc>
              <a:spcAft>
                <a:spcPts val="600"/>
              </a:spcAft>
              <a:buFont typeface="Arial" panose="020B0604020202020204" pitchFamily="34" charset="0"/>
              <a:buChar char="•"/>
            </a:pPr>
            <a:endParaRPr lang="sv-SE" sz="2800" dirty="0">
              <a:latin typeface="Sofia Pro Medium" panose="00000600000000000000" pitchFamily="50" charset="0"/>
            </a:endParaRPr>
          </a:p>
          <a:p>
            <a:pPr marL="800100" lvl="1" indent="-228600">
              <a:lnSpc>
                <a:spcPct val="90000"/>
              </a:lnSpc>
              <a:spcAft>
                <a:spcPts val="600"/>
              </a:spcAft>
              <a:buFont typeface="Arial" panose="020B0604020202020204" pitchFamily="34" charset="0"/>
              <a:buChar char="•"/>
            </a:pPr>
            <a:endParaRPr lang="sv-SE" sz="2800" dirty="0">
              <a:latin typeface="Sofia Pro Medium" panose="00000600000000000000" pitchFamily="50" charset="0"/>
            </a:endParaRPr>
          </a:p>
          <a:p>
            <a:pPr indent="-228600">
              <a:spcAft>
                <a:spcPts val="600"/>
              </a:spcAft>
              <a:buFont typeface="Arial" panose="020B0604020202020204" pitchFamily="34" charset="0"/>
              <a:buChar char="•"/>
            </a:pPr>
            <a:endParaRPr lang="sv-SE" sz="2800" b="1" dirty="0">
              <a:latin typeface="Sofia Pro Medium" panose="00000600000000000000" pitchFamily="50" charset="0"/>
              <a:ea typeface="+mn-ea"/>
              <a:cs typeface="+mn-cs"/>
            </a:endParaRPr>
          </a:p>
        </p:txBody>
      </p:sp>
    </p:spTree>
    <p:extLst>
      <p:ext uri="{BB962C8B-B14F-4D97-AF65-F5344CB8AC3E}">
        <p14:creationId xmlns:p14="http://schemas.microsoft.com/office/powerpoint/2010/main" val="179553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E3FBA74-E007-BDF9-180C-D530ED958AD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sv-SE" b="1" kern="1200" dirty="0">
                <a:latin typeface="Sofia Pro" panose="00000500000000000000" pitchFamily="50" charset="0"/>
                <a:ea typeface="+mj-ea"/>
                <a:cs typeface="+mj-cs"/>
              </a:rPr>
              <a:t>Block 2: </a:t>
            </a:r>
            <a:r>
              <a:rPr lang="sv-SE" b="1" dirty="0"/>
              <a:t>Följa lag</a:t>
            </a:r>
            <a:endParaRPr lang="sv-SE" b="1" kern="1200" dirty="0">
              <a:latin typeface="Sofia Pro" panose="00000500000000000000" pitchFamily="50" charset="0"/>
              <a:ea typeface="+mj-ea"/>
              <a:cs typeface="+mj-cs"/>
            </a:endParaRPr>
          </a:p>
        </p:txBody>
      </p:sp>
      <p:sp>
        <p:nvSpPr>
          <p:cNvPr id="4" name="Rubrik 1">
            <a:extLst>
              <a:ext uri="{FF2B5EF4-FFF2-40B4-BE49-F238E27FC236}">
                <a16:creationId xmlns:a16="http://schemas.microsoft.com/office/drawing/2014/main" id="{ED8802D5-9B68-6E74-280A-279ACEC8C240}"/>
              </a:ext>
            </a:extLst>
          </p:cNvPr>
          <p:cNvSpPr txBox="1">
            <a:spLocks/>
          </p:cNvSpPr>
          <p:nvPr/>
        </p:nvSpPr>
        <p:spPr>
          <a:xfrm>
            <a:off x="838200" y="1958350"/>
            <a:ext cx="2035809" cy="4548789"/>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800" kern="1200">
                <a:solidFill>
                  <a:schemeClr val="tx1"/>
                </a:solidFill>
                <a:latin typeface="Sofia Pro" panose="00000500000000000000" pitchFamily="50" charset="0"/>
                <a:ea typeface="+mj-ea"/>
                <a:cs typeface="+mj-cs"/>
              </a:defRPr>
            </a:lvl1pPr>
          </a:lstStyle>
          <a:p>
            <a:pPr marL="342900" indent="-342900">
              <a:spcAft>
                <a:spcPts val="600"/>
              </a:spcAft>
              <a:buAutoNum type="arabicPeriod"/>
            </a:pPr>
            <a:r>
              <a:rPr lang="sv-SE" sz="1800" dirty="0">
                <a:latin typeface="Sofia Pro Medium" panose="00000600000000000000" pitchFamily="50" charset="0"/>
                <a:ea typeface="+mn-ea"/>
                <a:cs typeface="+mn-cs"/>
              </a:rPr>
              <a:t>När du loggat in, klicka på cuper/serier</a:t>
            </a:r>
          </a:p>
          <a:p>
            <a:pPr marL="342900" indent="-342900">
              <a:spcAft>
                <a:spcPts val="600"/>
              </a:spcAft>
              <a:buAutoNum type="arabicPeriod"/>
            </a:pPr>
            <a:r>
              <a:rPr lang="sv-SE" sz="1800" dirty="0">
                <a:latin typeface="Sofia Pro Medium" panose="00000600000000000000" pitchFamily="50" charset="0"/>
                <a:ea typeface="+mn-ea"/>
                <a:cs typeface="+mn-cs"/>
              </a:rPr>
              <a:t>Klicka på seriespel</a:t>
            </a:r>
          </a:p>
          <a:p>
            <a:pPr marL="342900" indent="-342900">
              <a:spcAft>
                <a:spcPts val="600"/>
              </a:spcAft>
              <a:buAutoNum type="arabicPeriod"/>
            </a:pPr>
            <a:r>
              <a:rPr lang="sv-SE" sz="1800" dirty="0">
                <a:latin typeface="Sofia Pro Medium" panose="00000600000000000000" pitchFamily="50" charset="0"/>
                <a:ea typeface="+mn-ea"/>
                <a:cs typeface="+mn-cs"/>
              </a:rPr>
              <a:t>Fyll i informationen som står i fältet på bilden</a:t>
            </a:r>
          </a:p>
          <a:p>
            <a:pPr marL="342900" indent="-342900">
              <a:spcAft>
                <a:spcPts val="600"/>
              </a:spcAft>
              <a:buAutoNum type="arabicPeriod"/>
            </a:pPr>
            <a:r>
              <a:rPr lang="sv-SE" sz="1800" dirty="0">
                <a:latin typeface="Sofia Pro Medium" panose="00000600000000000000" pitchFamily="50" charset="0"/>
                <a:ea typeface="+mn-ea"/>
                <a:cs typeface="+mn-cs"/>
              </a:rPr>
              <a:t>Klicka på matcher</a:t>
            </a:r>
          </a:p>
          <a:p>
            <a:pPr marL="342900" indent="-342900">
              <a:spcAft>
                <a:spcPts val="600"/>
              </a:spcAft>
              <a:buAutoNum type="arabicPeriod"/>
            </a:pPr>
            <a:r>
              <a:rPr lang="sv-SE" sz="1800" dirty="0">
                <a:latin typeface="Sofia Pro Medium" panose="00000600000000000000" pitchFamily="50" charset="0"/>
                <a:ea typeface="+mn-ea"/>
                <a:cs typeface="+mn-cs"/>
              </a:rPr>
              <a:t>Skriv i laget du söker efter.</a:t>
            </a:r>
          </a:p>
          <a:p>
            <a:pPr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342900"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342900" indent="-228600">
              <a:spcAft>
                <a:spcPts val="600"/>
              </a:spcAft>
              <a:buFont typeface="Arial" panose="020B0604020202020204" pitchFamily="34" charset="0"/>
              <a:buChar char="•"/>
            </a:pPr>
            <a:endParaRPr lang="sv-SE" sz="2800" dirty="0">
              <a:latin typeface="Sofia Pro Medium" panose="00000600000000000000" pitchFamily="50" charset="0"/>
              <a:ea typeface="+mn-ea"/>
              <a:cs typeface="+mn-cs"/>
            </a:endParaRPr>
          </a:p>
          <a:p>
            <a:pPr marL="800100" lvl="1" indent="-228600">
              <a:lnSpc>
                <a:spcPct val="90000"/>
              </a:lnSpc>
              <a:spcAft>
                <a:spcPts val="600"/>
              </a:spcAft>
              <a:buFont typeface="Arial" panose="020B0604020202020204" pitchFamily="34" charset="0"/>
              <a:buChar char="•"/>
            </a:pPr>
            <a:endParaRPr lang="sv-SE" sz="2800" dirty="0">
              <a:latin typeface="Sofia Pro Medium" panose="00000600000000000000" pitchFamily="50" charset="0"/>
            </a:endParaRPr>
          </a:p>
          <a:p>
            <a:pPr marL="800100" lvl="1" indent="-228600">
              <a:lnSpc>
                <a:spcPct val="90000"/>
              </a:lnSpc>
              <a:spcAft>
                <a:spcPts val="600"/>
              </a:spcAft>
              <a:buFont typeface="Arial" panose="020B0604020202020204" pitchFamily="34" charset="0"/>
              <a:buChar char="•"/>
            </a:pPr>
            <a:endParaRPr lang="sv-SE" sz="2800" dirty="0">
              <a:latin typeface="Sofia Pro Medium" panose="00000600000000000000" pitchFamily="50" charset="0"/>
            </a:endParaRPr>
          </a:p>
          <a:p>
            <a:pPr indent="-228600">
              <a:spcAft>
                <a:spcPts val="600"/>
              </a:spcAft>
              <a:buFont typeface="Arial" panose="020B0604020202020204" pitchFamily="34" charset="0"/>
              <a:buChar char="•"/>
            </a:pPr>
            <a:endParaRPr lang="sv-SE" sz="2800" b="1" dirty="0">
              <a:latin typeface="Sofia Pro Medium" panose="00000600000000000000" pitchFamily="50" charset="0"/>
              <a:ea typeface="+mn-ea"/>
              <a:cs typeface="+mn-cs"/>
            </a:endParaRPr>
          </a:p>
        </p:txBody>
      </p:sp>
      <p:pic>
        <p:nvPicPr>
          <p:cNvPr id="5" name="Bildobjekt 4">
            <a:extLst>
              <a:ext uri="{FF2B5EF4-FFF2-40B4-BE49-F238E27FC236}">
                <a16:creationId xmlns:a16="http://schemas.microsoft.com/office/drawing/2014/main" id="{5EFFB688-9C19-AFAB-6039-A56AACBD451E}"/>
              </a:ext>
            </a:extLst>
          </p:cNvPr>
          <p:cNvPicPr>
            <a:picLocks noChangeAspect="1"/>
          </p:cNvPicPr>
          <p:nvPr/>
        </p:nvPicPr>
        <p:blipFill>
          <a:blip r:embed="rId2"/>
          <a:stretch>
            <a:fillRect/>
          </a:stretch>
        </p:blipFill>
        <p:spPr>
          <a:xfrm>
            <a:off x="3118375" y="1667500"/>
            <a:ext cx="8971152" cy="4732281"/>
          </a:xfrm>
          <a:prstGeom prst="rect">
            <a:avLst/>
          </a:prstGeom>
          <a:noFill/>
        </p:spPr>
      </p:pic>
      <p:sp>
        <p:nvSpPr>
          <p:cNvPr id="26" name="textruta 25">
            <a:extLst>
              <a:ext uri="{FF2B5EF4-FFF2-40B4-BE49-F238E27FC236}">
                <a16:creationId xmlns:a16="http://schemas.microsoft.com/office/drawing/2014/main" id="{92D993F9-F135-4B3A-92E4-880B3DB54F73}"/>
              </a:ext>
            </a:extLst>
          </p:cNvPr>
          <p:cNvSpPr txBox="1"/>
          <p:nvPr/>
        </p:nvSpPr>
        <p:spPr>
          <a:xfrm>
            <a:off x="4285931" y="1958350"/>
            <a:ext cx="490840" cy="815608"/>
          </a:xfrm>
          <a:prstGeom prst="rect">
            <a:avLst/>
          </a:prstGeom>
          <a:noFill/>
        </p:spPr>
        <p:txBody>
          <a:bodyPr wrap="none" rtlCol="0" anchor="ctr" anchorCtr="1">
            <a:spAutoFit/>
          </a:bodyPr>
          <a:lstStyle/>
          <a:p>
            <a:pPr algn="ctr"/>
            <a:r>
              <a:rPr lang="sv-SE" sz="4700" dirty="0">
                <a:solidFill>
                  <a:srgbClr val="004F8B"/>
                </a:solidFill>
              </a:rPr>
              <a:t>1</a:t>
            </a:r>
          </a:p>
        </p:txBody>
      </p:sp>
      <p:sp>
        <p:nvSpPr>
          <p:cNvPr id="18" name="TekstSylinder 17">
            <a:extLst>
              <a:ext uri="{FF2B5EF4-FFF2-40B4-BE49-F238E27FC236}">
                <a16:creationId xmlns:a16="http://schemas.microsoft.com/office/drawing/2014/main" id="{8F55E563-F973-46E0-9AA9-097754CB6744}"/>
              </a:ext>
            </a:extLst>
          </p:cNvPr>
          <p:cNvSpPr txBox="1"/>
          <p:nvPr/>
        </p:nvSpPr>
        <p:spPr>
          <a:xfrm>
            <a:off x="11672887" y="3133989"/>
            <a:ext cx="416640" cy="877163"/>
          </a:xfrm>
          <a:prstGeom prst="rect">
            <a:avLst/>
          </a:prstGeom>
          <a:noFill/>
        </p:spPr>
        <p:txBody>
          <a:bodyPr wrap="square" rtlCol="0" anchor="ctr" anchorCtr="1">
            <a:spAutoFit/>
          </a:bodyPr>
          <a:lstStyle/>
          <a:p>
            <a:pPr algn="ctr"/>
            <a:r>
              <a:rPr lang="sv-SE" sz="5100" dirty="0">
                <a:solidFill>
                  <a:srgbClr val="004F8B"/>
                </a:solidFill>
              </a:rPr>
              <a:t>2</a:t>
            </a:r>
          </a:p>
        </p:txBody>
      </p:sp>
      <p:sp>
        <p:nvSpPr>
          <p:cNvPr id="19" name="textruta 18">
            <a:extLst>
              <a:ext uri="{FF2B5EF4-FFF2-40B4-BE49-F238E27FC236}">
                <a16:creationId xmlns:a16="http://schemas.microsoft.com/office/drawing/2014/main" id="{48EA8782-F95F-422E-BB59-94AC8673CB33}"/>
              </a:ext>
            </a:extLst>
          </p:cNvPr>
          <p:cNvSpPr txBox="1"/>
          <p:nvPr/>
        </p:nvSpPr>
        <p:spPr>
          <a:xfrm>
            <a:off x="5556311" y="4125387"/>
            <a:ext cx="897041" cy="830997"/>
          </a:xfrm>
          <a:prstGeom prst="rect">
            <a:avLst/>
          </a:prstGeom>
          <a:noFill/>
        </p:spPr>
        <p:txBody>
          <a:bodyPr wrap="square" rtlCol="0" anchor="ctr" anchorCtr="1">
            <a:spAutoFit/>
          </a:bodyPr>
          <a:lstStyle/>
          <a:p>
            <a:pPr algn="ctr"/>
            <a:r>
              <a:rPr lang="sv-SE" sz="4800" dirty="0">
                <a:solidFill>
                  <a:srgbClr val="004F8B"/>
                </a:solidFill>
              </a:rPr>
              <a:t>3</a:t>
            </a:r>
          </a:p>
        </p:txBody>
      </p:sp>
      <p:sp>
        <p:nvSpPr>
          <p:cNvPr id="11" name="textruta 10">
            <a:extLst>
              <a:ext uri="{FF2B5EF4-FFF2-40B4-BE49-F238E27FC236}">
                <a16:creationId xmlns:a16="http://schemas.microsoft.com/office/drawing/2014/main" id="{8E5357A7-F006-139F-783B-425805521D05}"/>
              </a:ext>
            </a:extLst>
          </p:cNvPr>
          <p:cNvSpPr txBox="1"/>
          <p:nvPr/>
        </p:nvSpPr>
        <p:spPr>
          <a:xfrm>
            <a:off x="10775846" y="5062142"/>
            <a:ext cx="897041" cy="830997"/>
          </a:xfrm>
          <a:prstGeom prst="rect">
            <a:avLst/>
          </a:prstGeom>
          <a:noFill/>
        </p:spPr>
        <p:txBody>
          <a:bodyPr wrap="square" rtlCol="0" anchor="ctr" anchorCtr="1">
            <a:spAutoFit/>
          </a:bodyPr>
          <a:lstStyle/>
          <a:p>
            <a:pPr algn="ctr"/>
            <a:r>
              <a:rPr lang="sv-SE" sz="4800" dirty="0">
                <a:solidFill>
                  <a:srgbClr val="004F8B"/>
                </a:solidFill>
              </a:rPr>
              <a:t>4</a:t>
            </a:r>
          </a:p>
        </p:txBody>
      </p:sp>
      <p:sp>
        <p:nvSpPr>
          <p:cNvPr id="12" name="textruta 11">
            <a:extLst>
              <a:ext uri="{FF2B5EF4-FFF2-40B4-BE49-F238E27FC236}">
                <a16:creationId xmlns:a16="http://schemas.microsoft.com/office/drawing/2014/main" id="{15CD99B7-F868-5335-E045-0100A2827F33}"/>
              </a:ext>
            </a:extLst>
          </p:cNvPr>
          <p:cNvSpPr txBox="1"/>
          <p:nvPr/>
        </p:nvSpPr>
        <p:spPr>
          <a:xfrm>
            <a:off x="6258389" y="2418408"/>
            <a:ext cx="897041" cy="830997"/>
          </a:xfrm>
          <a:prstGeom prst="rect">
            <a:avLst/>
          </a:prstGeom>
          <a:noFill/>
        </p:spPr>
        <p:txBody>
          <a:bodyPr wrap="square" rtlCol="0" anchor="ctr" anchorCtr="1">
            <a:spAutoFit/>
          </a:bodyPr>
          <a:lstStyle/>
          <a:p>
            <a:pPr algn="ctr"/>
            <a:r>
              <a:rPr lang="sv-SE" sz="4800" dirty="0">
                <a:solidFill>
                  <a:srgbClr val="004F8B"/>
                </a:solidFill>
              </a:rPr>
              <a:t>5</a:t>
            </a:r>
          </a:p>
        </p:txBody>
      </p:sp>
    </p:spTree>
    <p:extLst>
      <p:ext uri="{BB962C8B-B14F-4D97-AF65-F5344CB8AC3E}">
        <p14:creationId xmlns:p14="http://schemas.microsoft.com/office/powerpoint/2010/main" val="264873865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323E7A4-586F-49DA-9032-EE241E3FF69D}" vid="{DDEA18D9-9BE3-4348-9FAD-F57EE5AC75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BF63A1C8D88F249B6C58A81D8298067" ma:contentTypeVersion="18" ma:contentTypeDescription="Skapa ett nytt dokument." ma:contentTypeScope="" ma:versionID="5e13bcb9fbe8630712b8ca5f878c468d">
  <xsd:schema xmlns:xsd="http://www.w3.org/2001/XMLSchema" xmlns:xs="http://www.w3.org/2001/XMLSchema" xmlns:p="http://schemas.microsoft.com/office/2006/metadata/properties" xmlns:ns2="733d74ce-4431-4326-a4ea-f48088bc84d5" xmlns:ns3="7b8bcedf-0520-4160-a6b0-b9316fef4ea0" targetNamespace="http://schemas.microsoft.com/office/2006/metadata/properties" ma:root="true" ma:fieldsID="566d8f05e4ad184d7186ce1bdfcf7263" ns2:_="" ns3:_="">
    <xsd:import namespace="733d74ce-4431-4326-a4ea-f48088bc84d5"/>
    <xsd:import namespace="7b8bcedf-0520-4160-a6b0-b9316fef4e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d74ce-4431-4326-a4ea-f48088bc8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569f3a60-3ad3-4329-af7f-6cf4f85e1abb"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bcedf-0520-4160-a6b0-b9316fef4ea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e607cee-6b84-432e-a2ee-3af487cc59d4}" ma:internalName="TaxCatchAll" ma:showField="CatchAllData" ma:web="7b8bcedf-0520-4160-a6b0-b9316fef4ea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3d74ce-4431-4326-a4ea-f48088bc84d5">
      <Terms xmlns="http://schemas.microsoft.com/office/infopath/2007/PartnerControls"/>
    </lcf76f155ced4ddcb4097134ff3c332f>
    <TaxCatchAll xmlns="7b8bcedf-0520-4160-a6b0-b9316fef4ea0" xsi:nil="true"/>
  </documentManagement>
</p:properties>
</file>

<file path=customXml/itemProps1.xml><?xml version="1.0" encoding="utf-8"?>
<ds:datastoreItem xmlns:ds="http://schemas.openxmlformats.org/officeDocument/2006/customXml" ds:itemID="{976826AE-AACD-488F-AC4A-A65BB5F921A9}">
  <ds:schemaRefs>
    <ds:schemaRef ds:uri="http://schemas.microsoft.com/sharepoint/v3/contenttype/forms"/>
  </ds:schemaRefs>
</ds:datastoreItem>
</file>

<file path=customXml/itemProps2.xml><?xml version="1.0" encoding="utf-8"?>
<ds:datastoreItem xmlns:ds="http://schemas.openxmlformats.org/officeDocument/2006/customXml" ds:itemID="{564D4089-794D-4A8A-B0E8-596EBEECD399}"/>
</file>

<file path=customXml/itemProps3.xml><?xml version="1.0" encoding="utf-8"?>
<ds:datastoreItem xmlns:ds="http://schemas.openxmlformats.org/officeDocument/2006/customXml" ds:itemID="{E3B8E9D6-3831-43A3-A42C-E671A394C308}">
  <ds:schemaRefs>
    <ds:schemaRef ds:uri="http://schemas.microsoft.com/office/2006/metadata/properties"/>
    <ds:schemaRef ds:uri="http://schemas.microsoft.com/office/infopath/2007/PartnerControls"/>
    <ds:schemaRef ds:uri="733d74ce-4431-4326-a4ea-f48088bc84d5"/>
    <ds:schemaRef ds:uri="7b8bcedf-0520-4160-a6b0-b9316fef4ea0"/>
    <ds:schemaRef ds:uri="e09a91eb-3810-4c53-950d-160a525396cd"/>
    <ds:schemaRef ds:uri="4dc39d5d-306b-4a8e-a325-32d037c44184"/>
  </ds:schemaRefs>
</ds:datastoreItem>
</file>

<file path=docProps/app.xml><?xml version="1.0" encoding="utf-8"?>
<Properties xmlns="http://schemas.openxmlformats.org/officeDocument/2006/extended-properties" xmlns:vt="http://schemas.openxmlformats.org/officeDocument/2006/docPropsVTypes">
  <Template>SVB_mall_blå</Template>
  <TotalTime>16553</TotalTime>
  <Words>1827</Words>
  <Application>Microsoft Office PowerPoint</Application>
  <PresentationFormat>Bredbild</PresentationFormat>
  <Paragraphs>275</Paragraphs>
  <Slides>26</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26</vt:i4>
      </vt:variant>
    </vt:vector>
  </HeadingPairs>
  <TitlesOfParts>
    <vt:vector size="32" baseType="lpstr">
      <vt:lpstr>Arial</vt:lpstr>
      <vt:lpstr>Calibri</vt:lpstr>
      <vt:lpstr>Sofia Pro</vt:lpstr>
      <vt:lpstr>Sofia Pro Medium</vt:lpstr>
      <vt:lpstr>Wingdings</vt:lpstr>
      <vt:lpstr>Office-tema</vt:lpstr>
      <vt:lpstr>Matchsekreterarutbildning Säsong 2023-2024</vt:lpstr>
      <vt:lpstr>Innehåll</vt:lpstr>
      <vt:lpstr>Block 1: Bakgrund Profixio/Profixio som system</vt:lpstr>
      <vt:lpstr>Block 1: Bakgrund Profixio/Profixio som system</vt:lpstr>
      <vt:lpstr>Block 1: Bakgrund Profixio/Profixio som system</vt:lpstr>
      <vt:lpstr>Block 2: Logga in och Följa ett lag</vt:lpstr>
      <vt:lpstr>Block 2: Logga in i Profixio App</vt:lpstr>
      <vt:lpstr>Block 2: Följa lag</vt:lpstr>
      <vt:lpstr>Block 2: Följa lag</vt:lpstr>
      <vt:lpstr>Block 2: Följa lag</vt:lpstr>
      <vt:lpstr>Block 2: Följa lag</vt:lpstr>
      <vt:lpstr>Frågor?</vt:lpstr>
      <vt:lpstr>Block 3: Inför match </vt:lpstr>
      <vt:lpstr>Block 3: Inför match- lagledaren</vt:lpstr>
      <vt:lpstr>Block 3: Inför match- lagledaren</vt:lpstr>
      <vt:lpstr>Block 3: Inför match- lagledaren</vt:lpstr>
      <vt:lpstr>Block 3: inför match- lagledaren</vt:lpstr>
      <vt:lpstr>Block 3: Inför match-lagledaren</vt:lpstr>
      <vt:lpstr>Block 3: Inför match- domaren</vt:lpstr>
      <vt:lpstr>Block 3: Inför match- Matchrapportören</vt:lpstr>
      <vt:lpstr>Block 3: Inför match- Matchrapportören</vt:lpstr>
      <vt:lpstr>Frågor?</vt:lpstr>
      <vt:lpstr>Block 4: Matchrapportering</vt:lpstr>
      <vt:lpstr>Block 4: Matchrapportering</vt:lpstr>
      <vt:lpstr>Block 5: Efter matchen</vt:lpstr>
      <vt:lpstr>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Therése Eriksson (Bandy)</dc:creator>
  <cp:lastModifiedBy>Amanda Bäverhag (Bandy)</cp:lastModifiedBy>
  <cp:revision>14</cp:revision>
  <dcterms:created xsi:type="dcterms:W3CDTF">2021-08-19T11:16:43Z</dcterms:created>
  <dcterms:modified xsi:type="dcterms:W3CDTF">2023-08-22T13:18:18Z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0x01010098D65FCA6B81A54A98C4B7AA8C9727CA</vt:lpwstr>
  </property>
  <property fmtid="{D5CDD505-2E9C-101B-9397-08002B2CF9AE}" pid="3" name="MediaServiceImageTags">
    <vt:lpwstr/>
  </property>
</Properties>
</file>